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8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68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A1"/>
    <a:srgbClr val="F7F7F7"/>
    <a:srgbClr val="EAEAEA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0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6845D-DB9F-4D9F-A950-8F8CDF3A9BCA}" type="doc">
      <dgm:prSet loTypeId="urn:microsoft.com/office/officeart/2005/8/layout/chevron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C3ECB86-FAB6-4B11-B603-05E0E1DF4C5F}">
      <dgm:prSet phldrT="[文本]"/>
      <dgm:spPr>
        <a:solidFill>
          <a:srgbClr val="00D1D6"/>
        </a:solidFill>
      </dgm:spPr>
      <dgm:t>
        <a:bodyPr/>
        <a:lstStyle/>
        <a:p>
          <a:r>
            <a:rPr lang="zh-CN" altLang="en-US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一</a:t>
          </a:r>
        </a:p>
      </dgm:t>
    </dgm:pt>
    <dgm:pt modelId="{C73FA031-873B-4B51-BCAE-18A3067D7D99}" type="parTrans" cxnId="{1B796B72-B4CA-4104-AB2B-6AD42565CB2A}">
      <dgm:prSet/>
      <dgm:spPr/>
      <dgm:t>
        <a:bodyPr/>
        <a:lstStyle/>
        <a:p>
          <a:endParaRPr lang="zh-CN" altLang="en-US"/>
        </a:p>
      </dgm:t>
    </dgm:pt>
    <dgm:pt modelId="{42B90A37-1E85-4768-9E92-288EF2FD7399}" type="sibTrans" cxnId="{1B796B72-B4CA-4104-AB2B-6AD42565CB2A}">
      <dgm:prSet/>
      <dgm:spPr/>
      <dgm:t>
        <a:bodyPr/>
        <a:lstStyle/>
        <a:p>
          <a:endParaRPr lang="zh-CN" altLang="en-US"/>
        </a:p>
      </dgm:t>
    </dgm:pt>
    <dgm:pt modelId="{1B6396AE-BBA6-4CA4-816A-88232AD666FC}">
      <dgm:prSet phldrT="[文本]" custT="1"/>
      <dgm:spPr/>
      <dgm:t>
        <a:bodyPr/>
        <a:lstStyle/>
        <a:p>
          <a:endParaRPr lang="zh-CN" altLang="en-US" sz="3200" dirty="0"/>
        </a:p>
      </dgm:t>
    </dgm:pt>
    <dgm:pt modelId="{6F68106B-2797-4B6D-965C-A89F993E336B}" type="parTrans" cxnId="{03477BA0-45CC-4CF2-9048-F75E18989C8F}">
      <dgm:prSet/>
      <dgm:spPr/>
      <dgm:t>
        <a:bodyPr/>
        <a:lstStyle/>
        <a:p>
          <a:endParaRPr lang="zh-CN" altLang="en-US"/>
        </a:p>
      </dgm:t>
    </dgm:pt>
    <dgm:pt modelId="{D0B2A796-8674-4A05-893D-49F3FFCE0BA5}" type="sibTrans" cxnId="{03477BA0-45CC-4CF2-9048-F75E18989C8F}">
      <dgm:prSet/>
      <dgm:spPr/>
      <dgm:t>
        <a:bodyPr/>
        <a:lstStyle/>
        <a:p>
          <a:endParaRPr lang="zh-CN" altLang="en-US"/>
        </a:p>
      </dgm:t>
    </dgm:pt>
    <dgm:pt modelId="{4AF384D0-574E-4A20-BDB1-4EE2DFA42015}">
      <dgm:prSet phldrT="[文本]"/>
      <dgm:spPr>
        <a:solidFill>
          <a:srgbClr val="00D1D6"/>
        </a:solidFill>
      </dgm:spPr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二</a:t>
          </a:r>
        </a:p>
      </dgm:t>
    </dgm:pt>
    <dgm:pt modelId="{1F6B221E-DD6B-4DDE-AA5D-612A12E2022B}" type="parTrans" cxnId="{A2AD5298-0FA0-4FE2-9CE8-EAB80619EBCB}">
      <dgm:prSet/>
      <dgm:spPr/>
      <dgm:t>
        <a:bodyPr/>
        <a:lstStyle/>
        <a:p>
          <a:endParaRPr lang="zh-CN" altLang="en-US"/>
        </a:p>
      </dgm:t>
    </dgm:pt>
    <dgm:pt modelId="{83AC76DA-612C-4D5C-BF34-5AD03DDE4867}" type="sibTrans" cxnId="{A2AD5298-0FA0-4FE2-9CE8-EAB80619EBCB}">
      <dgm:prSet/>
      <dgm:spPr/>
      <dgm:t>
        <a:bodyPr/>
        <a:lstStyle/>
        <a:p>
          <a:endParaRPr lang="zh-CN" altLang="en-US"/>
        </a:p>
      </dgm:t>
    </dgm:pt>
    <dgm:pt modelId="{86E538E3-D64B-41A6-A841-7F057843C60C}">
      <dgm:prSet phldrT="[文本]" custT="1"/>
      <dgm:spPr/>
      <dgm:t>
        <a:bodyPr/>
        <a:lstStyle/>
        <a:p>
          <a:endParaRPr lang="zh-CN" altLang="en-US" sz="3200" dirty="0"/>
        </a:p>
      </dgm:t>
    </dgm:pt>
    <dgm:pt modelId="{50D3E9BE-CD37-4728-AA20-F28F4E6C4E81}" type="parTrans" cxnId="{B79F51FA-DB48-4035-8FE0-FCCC7265881A}">
      <dgm:prSet/>
      <dgm:spPr/>
      <dgm:t>
        <a:bodyPr/>
        <a:lstStyle/>
        <a:p>
          <a:endParaRPr lang="zh-CN" altLang="en-US"/>
        </a:p>
      </dgm:t>
    </dgm:pt>
    <dgm:pt modelId="{5682C33F-291D-41DB-8C46-1191A09E7B45}" type="sibTrans" cxnId="{B79F51FA-DB48-4035-8FE0-FCCC7265881A}">
      <dgm:prSet/>
      <dgm:spPr/>
      <dgm:t>
        <a:bodyPr/>
        <a:lstStyle/>
        <a:p>
          <a:endParaRPr lang="zh-CN" altLang="en-US"/>
        </a:p>
      </dgm:t>
    </dgm:pt>
    <dgm:pt modelId="{4B8C7704-62FE-47BF-8396-1F590EDB9346}">
      <dgm:prSet phldrT="[文本]"/>
      <dgm:spPr>
        <a:solidFill>
          <a:srgbClr val="00D1D6"/>
        </a:solidFill>
      </dgm:spPr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三</a:t>
          </a:r>
        </a:p>
      </dgm:t>
    </dgm:pt>
    <dgm:pt modelId="{DB16089F-1619-4D0E-BB98-E3D86FEBC336}" type="parTrans" cxnId="{2B309DD3-E08C-446F-B2B8-4D8D3731FB01}">
      <dgm:prSet/>
      <dgm:spPr/>
      <dgm:t>
        <a:bodyPr/>
        <a:lstStyle/>
        <a:p>
          <a:endParaRPr lang="zh-CN" altLang="en-US"/>
        </a:p>
      </dgm:t>
    </dgm:pt>
    <dgm:pt modelId="{40B6D9D1-5B6C-468E-B609-F66C66E8EB2A}" type="sibTrans" cxnId="{2B309DD3-E08C-446F-B2B8-4D8D3731FB01}">
      <dgm:prSet/>
      <dgm:spPr/>
      <dgm:t>
        <a:bodyPr/>
        <a:lstStyle/>
        <a:p>
          <a:endParaRPr lang="zh-CN" altLang="en-US"/>
        </a:p>
      </dgm:t>
    </dgm:pt>
    <dgm:pt modelId="{14B964F0-D3D3-434F-AE5E-1FA167D805FD}">
      <dgm:prSet phldrT="[文本]"/>
      <dgm:spPr>
        <a:solidFill>
          <a:srgbClr val="00D1D6"/>
        </a:solidFill>
      </dgm:spPr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四</a:t>
          </a:r>
        </a:p>
      </dgm:t>
    </dgm:pt>
    <dgm:pt modelId="{ACD41158-F648-4022-9832-14D5CDBF184F}" type="parTrans" cxnId="{FBE07F50-5745-4920-B63C-2E5CA5DC3821}">
      <dgm:prSet/>
      <dgm:spPr/>
      <dgm:t>
        <a:bodyPr/>
        <a:lstStyle/>
        <a:p>
          <a:endParaRPr lang="zh-CN" altLang="en-US"/>
        </a:p>
      </dgm:t>
    </dgm:pt>
    <dgm:pt modelId="{BE1E2A87-48F1-4E06-BBB2-06E0FAED8D35}" type="sibTrans" cxnId="{FBE07F50-5745-4920-B63C-2E5CA5DC3821}">
      <dgm:prSet/>
      <dgm:spPr/>
      <dgm:t>
        <a:bodyPr/>
        <a:lstStyle/>
        <a:p>
          <a:endParaRPr lang="zh-CN" altLang="en-US"/>
        </a:p>
      </dgm:t>
    </dgm:pt>
    <dgm:pt modelId="{9156D6DB-1772-451B-98ED-50F3C4A59000}">
      <dgm:prSet phldrT="[文本]"/>
      <dgm:spPr>
        <a:solidFill>
          <a:srgbClr val="00D1D6"/>
        </a:solidFill>
      </dgm:spPr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五</a:t>
          </a:r>
        </a:p>
      </dgm:t>
    </dgm:pt>
    <dgm:pt modelId="{707E3B6F-88D2-451F-B4D1-BCDBDB38770E}" type="parTrans" cxnId="{7569973E-08C4-4B92-B2CB-9FCF2C21A172}">
      <dgm:prSet/>
      <dgm:spPr/>
      <dgm:t>
        <a:bodyPr/>
        <a:lstStyle/>
        <a:p>
          <a:endParaRPr lang="zh-CN" altLang="en-US"/>
        </a:p>
      </dgm:t>
    </dgm:pt>
    <dgm:pt modelId="{19D7416D-B575-454A-8AB3-BF9768B938EF}" type="sibTrans" cxnId="{7569973E-08C4-4B92-B2CB-9FCF2C21A172}">
      <dgm:prSet/>
      <dgm:spPr/>
      <dgm:t>
        <a:bodyPr/>
        <a:lstStyle/>
        <a:p>
          <a:endParaRPr lang="zh-CN" altLang="en-US"/>
        </a:p>
      </dgm:t>
    </dgm:pt>
    <dgm:pt modelId="{C8721CA6-081E-46A6-83C5-A6A241BB7AE7}" type="pres">
      <dgm:prSet presAssocID="{ACE6845D-DB9F-4D9F-A950-8F8CDF3A9B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F626D4E-022A-44F2-87D9-F7AE81188F63}" type="pres">
      <dgm:prSet presAssocID="{0C3ECB86-FAB6-4B11-B603-05E0E1DF4C5F}" presName="composite" presStyleCnt="0"/>
      <dgm:spPr/>
    </dgm:pt>
    <dgm:pt modelId="{B180F08D-0DCB-42B3-AE6E-4C69DA3EDD25}" type="pres">
      <dgm:prSet presAssocID="{0C3ECB86-FAB6-4B11-B603-05E0E1DF4C5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BF7DAE-EA27-465C-9C5E-70BBFD2057F3}" type="pres">
      <dgm:prSet presAssocID="{0C3ECB86-FAB6-4B11-B603-05E0E1DF4C5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82D11B-45B3-4D77-8D04-1D1FCF5A8A06}" type="pres">
      <dgm:prSet presAssocID="{42B90A37-1E85-4768-9E92-288EF2FD7399}" presName="sp" presStyleCnt="0"/>
      <dgm:spPr/>
    </dgm:pt>
    <dgm:pt modelId="{568D340F-0C0A-452F-B278-0E3A439857CC}" type="pres">
      <dgm:prSet presAssocID="{4AF384D0-574E-4A20-BDB1-4EE2DFA42015}" presName="composite" presStyleCnt="0"/>
      <dgm:spPr/>
    </dgm:pt>
    <dgm:pt modelId="{9219F599-0336-46DF-9A40-3891984ADB32}" type="pres">
      <dgm:prSet presAssocID="{4AF384D0-574E-4A20-BDB1-4EE2DFA4201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544964-014E-4C9F-885B-C9307A786CE0}" type="pres">
      <dgm:prSet presAssocID="{4AF384D0-574E-4A20-BDB1-4EE2DFA42015}" presName="descendantText" presStyleLbl="alignAcc1" presStyleIdx="1" presStyleCnt="5" custLinFactNeighborX="1883" custLinFactNeighborY="303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7B9E6A-6C3F-41C5-8531-9ECE777518F4}" type="pres">
      <dgm:prSet presAssocID="{83AC76DA-612C-4D5C-BF34-5AD03DDE4867}" presName="sp" presStyleCnt="0"/>
      <dgm:spPr/>
    </dgm:pt>
    <dgm:pt modelId="{6B10CF1F-5D54-410D-90BB-C8E55680B788}" type="pres">
      <dgm:prSet presAssocID="{4B8C7704-62FE-47BF-8396-1F590EDB9346}" presName="composite" presStyleCnt="0"/>
      <dgm:spPr/>
    </dgm:pt>
    <dgm:pt modelId="{D871C83C-F770-4DB1-B43A-087964506F43}" type="pres">
      <dgm:prSet presAssocID="{4B8C7704-62FE-47BF-8396-1F590EDB934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86D24A-1EF8-41A7-BCFA-22DBA2EC2116}" type="pres">
      <dgm:prSet presAssocID="{4B8C7704-62FE-47BF-8396-1F590EDB9346}" presName="descendantText" presStyleLbl="alignAcc1" presStyleIdx="2" presStyleCnt="5">
        <dgm:presLayoutVars>
          <dgm:bulletEnabled val="1"/>
        </dgm:presLayoutVars>
      </dgm:prSet>
      <dgm:spPr/>
    </dgm:pt>
    <dgm:pt modelId="{AEE7490A-19F1-4CE4-BC96-4528F43F2261}" type="pres">
      <dgm:prSet presAssocID="{40B6D9D1-5B6C-468E-B609-F66C66E8EB2A}" presName="sp" presStyleCnt="0"/>
      <dgm:spPr/>
    </dgm:pt>
    <dgm:pt modelId="{C2DB8759-17BD-4B51-AF5E-C4190DC953C0}" type="pres">
      <dgm:prSet presAssocID="{14B964F0-D3D3-434F-AE5E-1FA167D805FD}" presName="composite" presStyleCnt="0"/>
      <dgm:spPr/>
    </dgm:pt>
    <dgm:pt modelId="{3284E9B1-8BF7-4C69-A698-24BC6BA82EAD}" type="pres">
      <dgm:prSet presAssocID="{14B964F0-D3D3-434F-AE5E-1FA167D805F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73BF13-8717-450E-A22C-23F2A581AE70}" type="pres">
      <dgm:prSet presAssocID="{14B964F0-D3D3-434F-AE5E-1FA167D805FD}" presName="descendantText" presStyleLbl="alignAcc1" presStyleIdx="3" presStyleCnt="5">
        <dgm:presLayoutVars>
          <dgm:bulletEnabled val="1"/>
        </dgm:presLayoutVars>
      </dgm:prSet>
      <dgm:spPr/>
    </dgm:pt>
    <dgm:pt modelId="{C7EEC34F-FDFC-4A21-87B1-850200FC83C5}" type="pres">
      <dgm:prSet presAssocID="{BE1E2A87-48F1-4E06-BBB2-06E0FAED8D35}" presName="sp" presStyleCnt="0"/>
      <dgm:spPr/>
    </dgm:pt>
    <dgm:pt modelId="{83934EFF-2E4E-40E5-8CEA-30CD0C4C69EF}" type="pres">
      <dgm:prSet presAssocID="{9156D6DB-1772-451B-98ED-50F3C4A59000}" presName="composite" presStyleCnt="0"/>
      <dgm:spPr/>
    </dgm:pt>
    <dgm:pt modelId="{A6D246B5-80BE-44D6-A2BE-E633F410FF12}" type="pres">
      <dgm:prSet presAssocID="{9156D6DB-1772-451B-98ED-50F3C4A5900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3E8689-154B-4321-8D26-A1C55A1938EF}" type="pres">
      <dgm:prSet presAssocID="{9156D6DB-1772-451B-98ED-50F3C4A5900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3477BA0-45CC-4CF2-9048-F75E18989C8F}" srcId="{0C3ECB86-FAB6-4B11-B603-05E0E1DF4C5F}" destId="{1B6396AE-BBA6-4CA4-816A-88232AD666FC}" srcOrd="0" destOrd="0" parTransId="{6F68106B-2797-4B6D-965C-A89F993E336B}" sibTransId="{D0B2A796-8674-4A05-893D-49F3FFCE0BA5}"/>
    <dgm:cxn modelId="{2B309DD3-E08C-446F-B2B8-4D8D3731FB01}" srcId="{ACE6845D-DB9F-4D9F-A950-8F8CDF3A9BCA}" destId="{4B8C7704-62FE-47BF-8396-1F590EDB9346}" srcOrd="2" destOrd="0" parTransId="{DB16089F-1619-4D0E-BB98-E3D86FEBC336}" sibTransId="{40B6D9D1-5B6C-468E-B609-F66C66E8EB2A}"/>
    <dgm:cxn modelId="{FBE07F50-5745-4920-B63C-2E5CA5DC3821}" srcId="{ACE6845D-DB9F-4D9F-A950-8F8CDF3A9BCA}" destId="{14B964F0-D3D3-434F-AE5E-1FA167D805FD}" srcOrd="3" destOrd="0" parTransId="{ACD41158-F648-4022-9832-14D5CDBF184F}" sibTransId="{BE1E2A87-48F1-4E06-BBB2-06E0FAED8D35}"/>
    <dgm:cxn modelId="{F0956A24-98CA-4BD9-9950-B7799E86100F}" type="presOf" srcId="{14B964F0-D3D3-434F-AE5E-1FA167D805FD}" destId="{3284E9B1-8BF7-4C69-A698-24BC6BA82EAD}" srcOrd="0" destOrd="0" presId="urn:microsoft.com/office/officeart/2005/8/layout/chevron2"/>
    <dgm:cxn modelId="{400F3D9A-EF7C-4B64-9BA1-563668BFE8AB}" type="presOf" srcId="{4B8C7704-62FE-47BF-8396-1F590EDB9346}" destId="{D871C83C-F770-4DB1-B43A-087964506F43}" srcOrd="0" destOrd="0" presId="urn:microsoft.com/office/officeart/2005/8/layout/chevron2"/>
    <dgm:cxn modelId="{8C3D0932-504E-4692-8CA1-7E84963B2049}" type="presOf" srcId="{1B6396AE-BBA6-4CA4-816A-88232AD666FC}" destId="{C5BF7DAE-EA27-465C-9C5E-70BBFD2057F3}" srcOrd="0" destOrd="0" presId="urn:microsoft.com/office/officeart/2005/8/layout/chevron2"/>
    <dgm:cxn modelId="{7569973E-08C4-4B92-B2CB-9FCF2C21A172}" srcId="{ACE6845D-DB9F-4D9F-A950-8F8CDF3A9BCA}" destId="{9156D6DB-1772-451B-98ED-50F3C4A59000}" srcOrd="4" destOrd="0" parTransId="{707E3B6F-88D2-451F-B4D1-BCDBDB38770E}" sibTransId="{19D7416D-B575-454A-8AB3-BF9768B938EF}"/>
    <dgm:cxn modelId="{8E08E11D-EC46-4DD7-9DBF-B91A7399FBE6}" type="presOf" srcId="{ACE6845D-DB9F-4D9F-A950-8F8CDF3A9BCA}" destId="{C8721CA6-081E-46A6-83C5-A6A241BB7AE7}" srcOrd="0" destOrd="0" presId="urn:microsoft.com/office/officeart/2005/8/layout/chevron2"/>
    <dgm:cxn modelId="{E3A3E15E-A2F9-4BDD-A51B-5DC7659515C4}" type="presOf" srcId="{4AF384D0-574E-4A20-BDB1-4EE2DFA42015}" destId="{9219F599-0336-46DF-9A40-3891984ADB32}" srcOrd="0" destOrd="0" presId="urn:microsoft.com/office/officeart/2005/8/layout/chevron2"/>
    <dgm:cxn modelId="{8E07B77E-B1C0-40A1-A33F-38DC160D95A8}" type="presOf" srcId="{86E538E3-D64B-41A6-A841-7F057843C60C}" destId="{40544964-014E-4C9F-885B-C9307A786CE0}" srcOrd="0" destOrd="0" presId="urn:microsoft.com/office/officeart/2005/8/layout/chevron2"/>
    <dgm:cxn modelId="{A2AD5298-0FA0-4FE2-9CE8-EAB80619EBCB}" srcId="{ACE6845D-DB9F-4D9F-A950-8F8CDF3A9BCA}" destId="{4AF384D0-574E-4A20-BDB1-4EE2DFA42015}" srcOrd="1" destOrd="0" parTransId="{1F6B221E-DD6B-4DDE-AA5D-612A12E2022B}" sibTransId="{83AC76DA-612C-4D5C-BF34-5AD03DDE4867}"/>
    <dgm:cxn modelId="{B79F51FA-DB48-4035-8FE0-FCCC7265881A}" srcId="{4AF384D0-574E-4A20-BDB1-4EE2DFA42015}" destId="{86E538E3-D64B-41A6-A841-7F057843C60C}" srcOrd="0" destOrd="0" parTransId="{50D3E9BE-CD37-4728-AA20-F28F4E6C4E81}" sibTransId="{5682C33F-291D-41DB-8C46-1191A09E7B45}"/>
    <dgm:cxn modelId="{C4905C35-E690-4157-B826-6F2DF35B37F1}" type="presOf" srcId="{0C3ECB86-FAB6-4B11-B603-05E0E1DF4C5F}" destId="{B180F08D-0DCB-42B3-AE6E-4C69DA3EDD25}" srcOrd="0" destOrd="0" presId="urn:microsoft.com/office/officeart/2005/8/layout/chevron2"/>
    <dgm:cxn modelId="{1B796B72-B4CA-4104-AB2B-6AD42565CB2A}" srcId="{ACE6845D-DB9F-4D9F-A950-8F8CDF3A9BCA}" destId="{0C3ECB86-FAB6-4B11-B603-05E0E1DF4C5F}" srcOrd="0" destOrd="0" parTransId="{C73FA031-873B-4B51-BCAE-18A3067D7D99}" sibTransId="{42B90A37-1E85-4768-9E92-288EF2FD7399}"/>
    <dgm:cxn modelId="{A25325B1-BE72-4155-AE17-5471EC5C14E8}" type="presOf" srcId="{9156D6DB-1772-451B-98ED-50F3C4A59000}" destId="{A6D246B5-80BE-44D6-A2BE-E633F410FF12}" srcOrd="0" destOrd="0" presId="urn:microsoft.com/office/officeart/2005/8/layout/chevron2"/>
    <dgm:cxn modelId="{434BF1D3-57FE-4196-A109-70A62A5BFB37}" type="presParOf" srcId="{C8721CA6-081E-46A6-83C5-A6A241BB7AE7}" destId="{EF626D4E-022A-44F2-87D9-F7AE81188F63}" srcOrd="0" destOrd="0" presId="urn:microsoft.com/office/officeart/2005/8/layout/chevron2"/>
    <dgm:cxn modelId="{B6FF93C9-E0BD-4E87-8CD1-D8D79213E997}" type="presParOf" srcId="{EF626D4E-022A-44F2-87D9-F7AE81188F63}" destId="{B180F08D-0DCB-42B3-AE6E-4C69DA3EDD25}" srcOrd="0" destOrd="0" presId="urn:microsoft.com/office/officeart/2005/8/layout/chevron2"/>
    <dgm:cxn modelId="{C80A5ADC-72D7-41A7-B0CD-56AB2EBA32F3}" type="presParOf" srcId="{EF626D4E-022A-44F2-87D9-F7AE81188F63}" destId="{C5BF7DAE-EA27-465C-9C5E-70BBFD2057F3}" srcOrd="1" destOrd="0" presId="urn:microsoft.com/office/officeart/2005/8/layout/chevron2"/>
    <dgm:cxn modelId="{DE59FD8E-BB43-4A3C-BA4C-850AA9801569}" type="presParOf" srcId="{C8721CA6-081E-46A6-83C5-A6A241BB7AE7}" destId="{1282D11B-45B3-4D77-8D04-1D1FCF5A8A06}" srcOrd="1" destOrd="0" presId="urn:microsoft.com/office/officeart/2005/8/layout/chevron2"/>
    <dgm:cxn modelId="{B123E966-B0FB-40A8-AA8B-AA0DED56D7D7}" type="presParOf" srcId="{C8721CA6-081E-46A6-83C5-A6A241BB7AE7}" destId="{568D340F-0C0A-452F-B278-0E3A439857CC}" srcOrd="2" destOrd="0" presId="urn:microsoft.com/office/officeart/2005/8/layout/chevron2"/>
    <dgm:cxn modelId="{8E2BE5EE-27DA-4975-85FB-9280524D3AA2}" type="presParOf" srcId="{568D340F-0C0A-452F-B278-0E3A439857CC}" destId="{9219F599-0336-46DF-9A40-3891984ADB32}" srcOrd="0" destOrd="0" presId="urn:microsoft.com/office/officeart/2005/8/layout/chevron2"/>
    <dgm:cxn modelId="{4AB1EC6B-8436-4E14-82BF-237B59993A34}" type="presParOf" srcId="{568D340F-0C0A-452F-B278-0E3A439857CC}" destId="{40544964-014E-4C9F-885B-C9307A786CE0}" srcOrd="1" destOrd="0" presId="urn:microsoft.com/office/officeart/2005/8/layout/chevron2"/>
    <dgm:cxn modelId="{3B05D278-0AFA-4BFE-BF88-7F5E17D990C7}" type="presParOf" srcId="{C8721CA6-081E-46A6-83C5-A6A241BB7AE7}" destId="{AC7B9E6A-6C3F-41C5-8531-9ECE777518F4}" srcOrd="3" destOrd="0" presId="urn:microsoft.com/office/officeart/2005/8/layout/chevron2"/>
    <dgm:cxn modelId="{34748457-2846-4075-9380-989EDDBBC9C5}" type="presParOf" srcId="{C8721CA6-081E-46A6-83C5-A6A241BB7AE7}" destId="{6B10CF1F-5D54-410D-90BB-C8E55680B788}" srcOrd="4" destOrd="0" presId="urn:microsoft.com/office/officeart/2005/8/layout/chevron2"/>
    <dgm:cxn modelId="{5D7EEE54-111F-4D0C-8DDB-A6A69A495DB5}" type="presParOf" srcId="{6B10CF1F-5D54-410D-90BB-C8E55680B788}" destId="{D871C83C-F770-4DB1-B43A-087964506F43}" srcOrd="0" destOrd="0" presId="urn:microsoft.com/office/officeart/2005/8/layout/chevron2"/>
    <dgm:cxn modelId="{710E5559-28A8-4F20-A943-C3F269574CF2}" type="presParOf" srcId="{6B10CF1F-5D54-410D-90BB-C8E55680B788}" destId="{A386D24A-1EF8-41A7-BCFA-22DBA2EC2116}" srcOrd="1" destOrd="0" presId="urn:microsoft.com/office/officeart/2005/8/layout/chevron2"/>
    <dgm:cxn modelId="{56C90B05-3FB2-4D9A-B88F-557AA54B1670}" type="presParOf" srcId="{C8721CA6-081E-46A6-83C5-A6A241BB7AE7}" destId="{AEE7490A-19F1-4CE4-BC96-4528F43F2261}" srcOrd="5" destOrd="0" presId="urn:microsoft.com/office/officeart/2005/8/layout/chevron2"/>
    <dgm:cxn modelId="{66EEE10B-3D25-476E-BDAC-CA2D79507271}" type="presParOf" srcId="{C8721CA6-081E-46A6-83C5-A6A241BB7AE7}" destId="{C2DB8759-17BD-4B51-AF5E-C4190DC953C0}" srcOrd="6" destOrd="0" presId="urn:microsoft.com/office/officeart/2005/8/layout/chevron2"/>
    <dgm:cxn modelId="{9C3E9201-5870-44E4-8BB8-78EAA94DB10D}" type="presParOf" srcId="{C2DB8759-17BD-4B51-AF5E-C4190DC953C0}" destId="{3284E9B1-8BF7-4C69-A698-24BC6BA82EAD}" srcOrd="0" destOrd="0" presId="urn:microsoft.com/office/officeart/2005/8/layout/chevron2"/>
    <dgm:cxn modelId="{418F1AF6-0793-4124-8816-F1EC9754B4FE}" type="presParOf" srcId="{C2DB8759-17BD-4B51-AF5E-C4190DC953C0}" destId="{9373BF13-8717-450E-A22C-23F2A581AE70}" srcOrd="1" destOrd="0" presId="urn:microsoft.com/office/officeart/2005/8/layout/chevron2"/>
    <dgm:cxn modelId="{55AF12F1-F4F9-4F3C-B4C0-03DB32E13583}" type="presParOf" srcId="{C8721CA6-081E-46A6-83C5-A6A241BB7AE7}" destId="{C7EEC34F-FDFC-4A21-87B1-850200FC83C5}" srcOrd="7" destOrd="0" presId="urn:microsoft.com/office/officeart/2005/8/layout/chevron2"/>
    <dgm:cxn modelId="{F07FDCF5-70D2-456F-9E96-658727896FBE}" type="presParOf" srcId="{C8721CA6-081E-46A6-83C5-A6A241BB7AE7}" destId="{83934EFF-2E4E-40E5-8CEA-30CD0C4C69EF}" srcOrd="8" destOrd="0" presId="urn:microsoft.com/office/officeart/2005/8/layout/chevron2"/>
    <dgm:cxn modelId="{A8436CCA-0DE9-466C-BB13-C0E43F226791}" type="presParOf" srcId="{83934EFF-2E4E-40E5-8CEA-30CD0C4C69EF}" destId="{A6D246B5-80BE-44D6-A2BE-E633F410FF12}" srcOrd="0" destOrd="0" presId="urn:microsoft.com/office/officeart/2005/8/layout/chevron2"/>
    <dgm:cxn modelId="{ED9B0747-039D-4F01-9736-61FE1FECED6C}" type="presParOf" srcId="{83934EFF-2E4E-40E5-8CEA-30CD0C4C69EF}" destId="{6E3E8689-154B-4321-8D26-A1C55A1938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0F08D-0DCB-42B3-AE6E-4C69DA3EDD25}">
      <dsp:nvSpPr>
        <dsp:cNvPr id="0" name=""/>
        <dsp:cNvSpPr/>
      </dsp:nvSpPr>
      <dsp:spPr>
        <a:xfrm rot="5400000">
          <a:off x="-137992" y="138517"/>
          <a:ext cx="919949" cy="643964"/>
        </a:xfrm>
        <a:prstGeom prst="chevron">
          <a:avLst/>
        </a:prstGeom>
        <a:solidFill>
          <a:srgbClr val="00D1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0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一</a:t>
          </a:r>
        </a:p>
      </dsp:txBody>
      <dsp:txXfrm rot="-5400000">
        <a:off x="1" y="322506"/>
        <a:ext cx="643964" cy="275985"/>
      </dsp:txXfrm>
    </dsp:sp>
    <dsp:sp modelId="{C5BF7DAE-EA27-465C-9C5E-70BBFD2057F3}">
      <dsp:nvSpPr>
        <dsp:cNvPr id="0" name=""/>
        <dsp:cNvSpPr/>
      </dsp:nvSpPr>
      <dsp:spPr>
        <a:xfrm rot="5400000">
          <a:off x="2907810" y="-2263320"/>
          <a:ext cx="597966" cy="5125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200" kern="1200" dirty="0"/>
        </a:p>
      </dsp:txBody>
      <dsp:txXfrm rot="-5400000">
        <a:off x="643964" y="29716"/>
        <a:ext cx="5096469" cy="539586"/>
      </dsp:txXfrm>
    </dsp:sp>
    <dsp:sp modelId="{9219F599-0336-46DF-9A40-3891984ADB32}">
      <dsp:nvSpPr>
        <dsp:cNvPr id="0" name=""/>
        <dsp:cNvSpPr/>
      </dsp:nvSpPr>
      <dsp:spPr>
        <a:xfrm rot="5400000">
          <a:off x="-137992" y="938932"/>
          <a:ext cx="919949" cy="643964"/>
        </a:xfrm>
        <a:prstGeom prst="chevron">
          <a:avLst/>
        </a:prstGeom>
        <a:solidFill>
          <a:srgbClr val="00D1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二</a:t>
          </a:r>
        </a:p>
      </dsp:txBody>
      <dsp:txXfrm rot="-5400000">
        <a:off x="1" y="1122921"/>
        <a:ext cx="643964" cy="275985"/>
      </dsp:txXfrm>
    </dsp:sp>
    <dsp:sp modelId="{40544964-014E-4C9F-885B-C9307A786CE0}">
      <dsp:nvSpPr>
        <dsp:cNvPr id="0" name=""/>
        <dsp:cNvSpPr/>
      </dsp:nvSpPr>
      <dsp:spPr>
        <a:xfrm rot="5400000">
          <a:off x="2907810" y="-1444757"/>
          <a:ext cx="597966" cy="5125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200" kern="1200" dirty="0"/>
        </a:p>
      </dsp:txBody>
      <dsp:txXfrm rot="-5400000">
        <a:off x="643964" y="848279"/>
        <a:ext cx="5096469" cy="539586"/>
      </dsp:txXfrm>
    </dsp:sp>
    <dsp:sp modelId="{D871C83C-F770-4DB1-B43A-087964506F43}">
      <dsp:nvSpPr>
        <dsp:cNvPr id="0" name=""/>
        <dsp:cNvSpPr/>
      </dsp:nvSpPr>
      <dsp:spPr>
        <a:xfrm rot="5400000">
          <a:off x="-137992" y="1739347"/>
          <a:ext cx="919949" cy="643964"/>
        </a:xfrm>
        <a:prstGeom prst="chevron">
          <a:avLst/>
        </a:prstGeom>
        <a:solidFill>
          <a:srgbClr val="00D1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三</a:t>
          </a:r>
        </a:p>
      </dsp:txBody>
      <dsp:txXfrm rot="-5400000">
        <a:off x="1" y="1923336"/>
        <a:ext cx="643964" cy="275985"/>
      </dsp:txXfrm>
    </dsp:sp>
    <dsp:sp modelId="{A386D24A-1EF8-41A7-BCFA-22DBA2EC2116}">
      <dsp:nvSpPr>
        <dsp:cNvPr id="0" name=""/>
        <dsp:cNvSpPr/>
      </dsp:nvSpPr>
      <dsp:spPr>
        <a:xfrm rot="5400000">
          <a:off x="2907810" y="-662490"/>
          <a:ext cx="597966" cy="5125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84E9B1-8BF7-4C69-A698-24BC6BA82EAD}">
      <dsp:nvSpPr>
        <dsp:cNvPr id="0" name=""/>
        <dsp:cNvSpPr/>
      </dsp:nvSpPr>
      <dsp:spPr>
        <a:xfrm rot="5400000">
          <a:off x="-137992" y="2539762"/>
          <a:ext cx="919949" cy="643964"/>
        </a:xfrm>
        <a:prstGeom prst="chevron">
          <a:avLst/>
        </a:prstGeom>
        <a:solidFill>
          <a:srgbClr val="00D1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四</a:t>
          </a:r>
        </a:p>
      </dsp:txBody>
      <dsp:txXfrm rot="-5400000">
        <a:off x="1" y="2723751"/>
        <a:ext cx="643964" cy="275985"/>
      </dsp:txXfrm>
    </dsp:sp>
    <dsp:sp modelId="{9373BF13-8717-450E-A22C-23F2A581AE70}">
      <dsp:nvSpPr>
        <dsp:cNvPr id="0" name=""/>
        <dsp:cNvSpPr/>
      </dsp:nvSpPr>
      <dsp:spPr>
        <a:xfrm rot="5400000">
          <a:off x="2907810" y="137924"/>
          <a:ext cx="597966" cy="5125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D246B5-80BE-44D6-A2BE-E633F410FF12}">
      <dsp:nvSpPr>
        <dsp:cNvPr id="0" name=""/>
        <dsp:cNvSpPr/>
      </dsp:nvSpPr>
      <dsp:spPr>
        <a:xfrm rot="5400000">
          <a:off x="-137992" y="3340177"/>
          <a:ext cx="919949" cy="643964"/>
        </a:xfrm>
        <a:prstGeom prst="chevron">
          <a:avLst/>
        </a:prstGeom>
        <a:solidFill>
          <a:srgbClr val="00D1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五</a:t>
          </a:r>
        </a:p>
      </dsp:txBody>
      <dsp:txXfrm rot="-5400000">
        <a:off x="1" y="3524166"/>
        <a:ext cx="643964" cy="275985"/>
      </dsp:txXfrm>
    </dsp:sp>
    <dsp:sp modelId="{6E3E8689-154B-4321-8D26-A1C55A1938EF}">
      <dsp:nvSpPr>
        <dsp:cNvPr id="0" name=""/>
        <dsp:cNvSpPr/>
      </dsp:nvSpPr>
      <dsp:spPr>
        <a:xfrm rot="5400000">
          <a:off x="2907810" y="938339"/>
          <a:ext cx="597966" cy="5125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C7B63-7D44-4183-AE01-DE9952D1C2FA}" type="datetimeFigureOut">
              <a:rPr lang="zh-CN" altLang="en-US" smtClean="0"/>
              <a:pPr/>
              <a:t>2021/8/5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E70F-9D77-4532-A92D-1FC5AA5F95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45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9395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8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54879-4C92-40C6-8B32-7ED20665A9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9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54879-4C92-40C6-8B32-7ED20665A9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0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isense\Desktop\2018世界杯联合logo版PPT\PPT封面联合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996" y="693062"/>
            <a:ext cx="5416605" cy="151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2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75637790-01BC-4DEC-BC41-925FDE171D42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9B2A4BD9-ED73-A64F-A4FB-A0925143DA6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r>
              <a:rPr kumimoji="1" lang="en-US" altLang="zh-CN" smtClean="0">
                <a:solidFill>
                  <a:prstClr val="black">
                    <a:tint val="75000"/>
                  </a:prstClr>
                </a:solidFill>
              </a:rPr>
              <a:t>/7</a:t>
            </a:r>
            <a:endParaRPr kumimoji="1"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45A89B05-955C-4920-BB78-422ED1CD8BE5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AA6"/>
                </a:solidFill>
              </a:defRPr>
            </a:lvl1pPr>
          </a:lstStyle>
          <a:p>
            <a:pPr defTabSz="914286"/>
            <a:fld id="{9B2A4BD9-ED73-A64F-A4FB-A0925143DA65}" type="slidenum">
              <a:rPr kumimoji="1" lang="zh-CN" altLang="en-US" smtClean="0"/>
              <a:pPr defTabSz="914286"/>
              <a:t>‹#›</a:t>
            </a:fld>
            <a:r>
              <a:rPr kumimoji="1" lang="en-US" altLang="zh-CN" smtClean="0"/>
              <a:t>/7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324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9AB92729-CE88-4807-A6B4-B78B0A9A97D4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AA6"/>
                </a:solidFill>
              </a:defRPr>
            </a:lvl1pPr>
          </a:lstStyle>
          <a:p>
            <a:pPr defTabSz="914286"/>
            <a:fld id="{9B2A4BD9-ED73-A64F-A4FB-A0925143DA65}" type="slidenum">
              <a:rPr kumimoji="1" lang="zh-CN" altLang="en-US" smtClean="0"/>
              <a:pPr defTabSz="914286"/>
              <a:t>‹#›</a:t>
            </a:fld>
            <a:r>
              <a:rPr kumimoji="1" lang="en-US" altLang="zh-CN" smtClean="0"/>
              <a:t>/7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495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CE94BBB0-ABF3-4112-AA3E-E41A8088C951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AA6"/>
                </a:solidFill>
              </a:defRPr>
            </a:lvl1pPr>
          </a:lstStyle>
          <a:p>
            <a:pPr defTabSz="914286"/>
            <a:fld id="{9B2A4BD9-ED73-A64F-A4FB-A0925143DA65}" type="slidenum">
              <a:rPr kumimoji="1" lang="zh-CN" altLang="en-US" smtClean="0"/>
              <a:pPr defTabSz="914286"/>
              <a:t>‹#›</a:t>
            </a:fld>
            <a:r>
              <a:rPr kumimoji="1" lang="en-US" altLang="zh-CN" smtClean="0"/>
              <a:t>/7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707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3DCB3124-0F71-4254-92AC-B49A75EFCE3F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AA6"/>
                </a:solidFill>
              </a:defRPr>
            </a:lvl1pPr>
          </a:lstStyle>
          <a:p>
            <a:pPr defTabSz="914286"/>
            <a:fld id="{9B2A4BD9-ED73-A64F-A4FB-A0925143DA65}" type="slidenum">
              <a:rPr kumimoji="1" lang="zh-CN" altLang="en-US" smtClean="0"/>
              <a:pPr defTabSz="914286"/>
              <a:t>‹#›</a:t>
            </a:fld>
            <a:r>
              <a:rPr kumimoji="1" lang="en-US" altLang="zh-CN" smtClean="0"/>
              <a:t>/7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045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8380E672-3B83-4546-BFB4-88B1666CAC5F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AA6"/>
                </a:solidFill>
              </a:defRPr>
            </a:lvl1pPr>
          </a:lstStyle>
          <a:p>
            <a:pPr defTabSz="914286"/>
            <a:fld id="{9B2A4BD9-ED73-A64F-A4FB-A0925143DA65}" type="slidenum">
              <a:rPr kumimoji="1" lang="zh-CN" altLang="en-US" smtClean="0"/>
              <a:pPr defTabSz="914286"/>
              <a:t>‹#›</a:t>
            </a:fld>
            <a:r>
              <a:rPr kumimoji="1" lang="en-US" altLang="zh-CN" smtClean="0"/>
              <a:t>/7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384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09C29A3C-E9D6-4962-A8D7-B3E4080E80E9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AA6"/>
                </a:solidFill>
              </a:defRPr>
            </a:lvl1pPr>
          </a:lstStyle>
          <a:p>
            <a:pPr defTabSz="914286"/>
            <a:fld id="{9B2A4BD9-ED73-A64F-A4FB-A0925143DA65}" type="slidenum">
              <a:rPr kumimoji="1" lang="zh-CN" altLang="en-US" smtClean="0"/>
              <a:pPr defTabSz="914286"/>
              <a:t>‹#›</a:t>
            </a:fld>
            <a:r>
              <a:rPr kumimoji="1" lang="en-US" altLang="zh-CN" smtClean="0"/>
              <a:t>/7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81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7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70790" y="6419484"/>
            <a:ext cx="1105647" cy="365125"/>
          </a:xfrm>
          <a:prstGeom prst="rect">
            <a:avLst/>
          </a:prstGeom>
        </p:spPr>
        <p:txBody>
          <a:bodyPr/>
          <a:lstStyle/>
          <a:p>
            <a:pPr defTabSz="914286"/>
            <a:fld id="{3E6AC23E-D16A-4B90-BEC6-82E139E8D821}" type="slidenum">
              <a:rPr lang="en-US" sz="1867" smtClean="0">
                <a:solidFill>
                  <a:prstClr val="black"/>
                </a:solidFill>
              </a:rPr>
              <a:pPr defTabSz="914286"/>
              <a:t>‹#›</a:t>
            </a:fld>
            <a:r>
              <a:rPr lang="en-US" altLang="zh-CN" sz="1867" smtClean="0">
                <a:solidFill>
                  <a:prstClr val="black"/>
                </a:solidFill>
              </a:rPr>
              <a:t>/21</a:t>
            </a:r>
            <a:endParaRPr lang="en-US" sz="1867" dirty="0">
              <a:solidFill>
                <a:prstClr val="black"/>
              </a:solidFill>
            </a:endParaRPr>
          </a:p>
        </p:txBody>
      </p:sp>
      <p:graphicFrame>
        <p:nvGraphicFramePr>
          <p:cNvPr id="6" name="图示 5"/>
          <p:cNvGraphicFramePr/>
          <p:nvPr userDrawn="1">
            <p:extLst/>
          </p:nvPr>
        </p:nvGraphicFramePr>
        <p:xfrm>
          <a:off x="2637185" y="1789043"/>
          <a:ext cx="5769624" cy="412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圆角矩形 9"/>
          <p:cNvSpPr/>
          <p:nvPr userDrawn="1"/>
        </p:nvSpPr>
        <p:spPr>
          <a:xfrm>
            <a:off x="503585" y="927655"/>
            <a:ext cx="2319131" cy="596348"/>
          </a:xfrm>
          <a:prstGeom prst="roundRect">
            <a:avLst/>
          </a:prstGeom>
          <a:solidFill>
            <a:srgbClr val="00D1D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目   录</a:t>
            </a:r>
          </a:p>
        </p:txBody>
      </p:sp>
      <p:pic>
        <p:nvPicPr>
          <p:cNvPr id="12" name="Picture 4" descr="C:\文件\ppt素材\人物素材\锐普3D小人（www.rapidppt.com） (1)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161184"/>
            <a:ext cx="1338467" cy="202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7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65" tIns="34289" rIns="68565" bIns="34289"/>
          <a:lstStyle>
            <a:lvl1pPr>
              <a:defRPr/>
            </a:lvl1pPr>
          </a:lstStyle>
          <a:p>
            <a:pPr defTabSz="914286">
              <a:defRPr/>
            </a:pPr>
            <a:fld id="{F90731B4-F195-4461-88CB-6C17A3AD7334}" type="datetimeFigureOut">
              <a:rPr lang="zh-CN" altLang="en-US" sz="1867" smtClean="0">
                <a:solidFill>
                  <a:prstClr val="black"/>
                </a:solidFill>
              </a:rPr>
              <a:pPr defTabSz="914286">
                <a:defRPr/>
              </a:pPr>
              <a:t>2021/8/5</a:t>
            </a:fld>
            <a:endParaRPr lang="zh-CN" altLang="en-US" sz="1867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0470790" y="6419484"/>
            <a:ext cx="1105647" cy="365125"/>
          </a:xfrm>
          <a:prstGeom prst="rect">
            <a:avLst/>
          </a:prstGeom>
        </p:spPr>
        <p:txBody>
          <a:bodyPr lIns="68565" tIns="34289" rIns="68565" bIns="34289"/>
          <a:lstStyle>
            <a:lvl1pPr>
              <a:defRPr/>
            </a:lvl1pPr>
          </a:lstStyle>
          <a:p>
            <a:pPr defTabSz="914286">
              <a:defRPr/>
            </a:pPr>
            <a:endParaRPr lang="zh-CN" altLang="en-US" sz="1867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65" tIns="34289" rIns="68565" bIns="34289"/>
          <a:lstStyle>
            <a:lvl1pPr>
              <a:defRPr/>
            </a:lvl1pPr>
          </a:lstStyle>
          <a:p>
            <a:pPr defTabSz="914286">
              <a:defRPr/>
            </a:pPr>
            <a:fld id="{F538EA8A-9A9A-4B47-94A8-D5A76798F07D}" type="slidenum">
              <a:rPr lang="zh-CN" altLang="en-US" sz="1867" smtClean="0">
                <a:solidFill>
                  <a:prstClr val="black"/>
                </a:solidFill>
              </a:rPr>
              <a:pPr defTabSz="914286">
                <a:defRPr/>
              </a:pPr>
              <a:t>‹#›</a:t>
            </a:fld>
            <a:endParaRPr lang="zh-CN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0" tIns="45710" rIns="91420" bIns="4571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0" tIns="45710" rIns="91420" bIns="457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0" tIns="45710" rIns="91420" bIns="45710"/>
          <a:lstStyle/>
          <a:p>
            <a:pPr defTabSz="914286"/>
            <a:fld id="{D0F62EFC-9D99-1F44-8EDF-12C2D7F2A8FF}" type="datetimeFigureOut">
              <a:rPr kumimoji="1" lang="zh-CN" altLang="en-US" sz="1867" smtClean="0">
                <a:solidFill>
                  <a:prstClr val="black"/>
                </a:solidFill>
              </a:rPr>
              <a:pPr defTabSz="914286"/>
              <a:t>2021/8/5</a:t>
            </a:fld>
            <a:endParaRPr kumimoji="1" lang="zh-CN" altLang="en-US" sz="1867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70790" y="6419484"/>
            <a:ext cx="1105647" cy="365125"/>
          </a:xfrm>
          <a:prstGeom prst="rect">
            <a:avLst/>
          </a:prstGeom>
        </p:spPr>
        <p:txBody>
          <a:bodyPr/>
          <a:lstStyle/>
          <a:p>
            <a:pPr defTabSz="914286"/>
            <a:endParaRPr kumimoji="1" lang="zh-CN" altLang="en-US" sz="1867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0" tIns="45710" rIns="91420" bIns="45710"/>
          <a:lstStyle/>
          <a:p>
            <a:pPr defTabSz="914286"/>
            <a:fld id="{9B2A4BD9-ED73-A64F-A4FB-A0925143DA65}" type="slidenum">
              <a:rPr kumimoji="1" lang="zh-CN" altLang="en-US" sz="1867" smtClean="0">
                <a:solidFill>
                  <a:prstClr val="black"/>
                </a:solidFill>
              </a:rPr>
              <a:pPr defTabSz="914286"/>
              <a:t>‹#›</a:t>
            </a:fld>
            <a:endParaRPr kumimoji="1" lang="zh-CN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0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9532FCAD-FF20-42A2-A68D-19F294D9985B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9B2A4BD9-ED73-A64F-A4FB-A0925143DA6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" y="1957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9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B936112E-AF29-4441-9314-E555BAAD768D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AA6"/>
                </a:solidFill>
              </a:defRPr>
            </a:lvl1pPr>
          </a:lstStyle>
          <a:p>
            <a:pPr defTabSz="914286"/>
            <a:fld id="{9B2A4BD9-ED73-A64F-A4FB-A0925143DA65}" type="slidenum">
              <a:rPr kumimoji="1" lang="zh-CN" altLang="en-US" smtClean="0"/>
              <a:pPr defTabSz="914286"/>
              <a:t>‹#›</a:t>
            </a:fld>
            <a:r>
              <a:rPr kumimoji="1" lang="en-US" altLang="zh-CN" smtClean="0"/>
              <a:t>/7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961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97D622F1-1835-44B0-8D9A-B4DBAF1F6C51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9B2A4BD9-ED73-A64F-A4FB-A0925143DA6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r>
              <a:rPr kumimoji="1" lang="en-US" altLang="zh-CN" smtClean="0">
                <a:solidFill>
                  <a:prstClr val="black">
                    <a:tint val="75000"/>
                  </a:prstClr>
                </a:solidFill>
              </a:rPr>
              <a:t>/7</a:t>
            </a:r>
            <a:endParaRPr kumimoji="1"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9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/>
            <a:fld id="{240E4BE6-FC76-4DB2-860D-1C28CD562E99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9B2A4BD9-ED73-A64F-A4FB-A0925143DA6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r>
              <a:rPr kumimoji="1" lang="en-US" altLang="zh-CN" smtClean="0">
                <a:solidFill>
                  <a:prstClr val="black">
                    <a:tint val="75000"/>
                  </a:prstClr>
                </a:solidFill>
              </a:rPr>
              <a:t>/7</a:t>
            </a:r>
            <a:endParaRPr kumimoji="1"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60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609427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1" indent="-457071" algn="l" defTabSz="609427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334" indent="-380897" algn="l" defTabSz="609427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3" indent="-304712" algn="l" defTabSz="60942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2" algn="l" defTabSz="609427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450" indent="-304712" algn="l" defTabSz="609427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6" indent="-304712" algn="l" defTabSz="60942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4" indent="-304712" algn="l" defTabSz="60942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6" indent="-304712" algn="l" defTabSz="60942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7" indent="-304712" algn="l" defTabSz="60942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0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01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8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4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1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7F79EB1C-7F24-4CAA-AF7E-AC2011DC3A33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2021/8/5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9B2A4BD9-ED73-A64F-A4FB-A0925143DA6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" y="1957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/>
          <p:cNvSpPr txBox="1"/>
          <p:nvPr/>
        </p:nvSpPr>
        <p:spPr>
          <a:xfrm>
            <a:off x="-492788" y="2240376"/>
            <a:ext cx="13301133" cy="2174865"/>
          </a:xfrm>
          <a:prstGeom prst="rect">
            <a:avLst/>
          </a:prstGeom>
          <a:noFill/>
        </p:spPr>
        <p:txBody>
          <a:bodyPr wrap="square" lIns="121893" tIns="60947" rIns="121893" bIns="60947">
            <a:spAutoFit/>
          </a:bodyPr>
          <a:lstStyle/>
          <a:p>
            <a:pPr algn="ctr" defTabSz="812580" eaLnBrk="0" hangingPunct="0">
              <a:lnSpc>
                <a:spcPct val="200000"/>
              </a:lnSpc>
              <a:defRPr/>
            </a:pPr>
            <a:r>
              <a:rPr lang="zh-CN" altLang="en-US" sz="4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室内基站及传输机房制冷创新解决方案</a:t>
            </a:r>
            <a:endParaRPr lang="en-US" altLang="zh-CN" sz="1333" b="1" dirty="0" smtClea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09427">
              <a:defRPr/>
            </a:pPr>
            <a:r>
              <a:rPr kumimoji="1" lang="en-US" altLang="zh-CN" sz="3733" dirty="0" smtClean="0">
                <a:solidFill>
                  <a:srgbClr val="FFFFFF"/>
                </a:solidFill>
                <a:latin typeface="Calibri"/>
                <a:ea typeface="宋体" panose="02010600030101010101" pitchFamily="2" charset="-122"/>
              </a:rPr>
              <a:t>5G</a:t>
            </a:r>
            <a:r>
              <a:rPr kumimoji="1" lang="zh-CN" altLang="en-US" sz="3733" dirty="0" smtClean="0">
                <a:solidFill>
                  <a:srgbClr val="FFFFFF"/>
                </a:solidFill>
                <a:latin typeface="Calibri"/>
                <a:ea typeface="宋体" panose="02010600030101010101" pitchFamily="2" charset="-122"/>
              </a:rPr>
              <a:t>智能一体化化空调柜</a:t>
            </a:r>
            <a:endParaRPr kumimoji="1" lang="zh-CN" altLang="en-US" sz="3733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665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5A938396-1307-4495-B96F-DF79C763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178"/>
            <a:ext cx="8640960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  五、海信创新制冷方案</a:t>
            </a:r>
          </a:p>
        </p:txBody>
      </p:sp>
      <p:sp>
        <p:nvSpPr>
          <p:cNvPr id="6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grpSp>
        <p:nvGrpSpPr>
          <p:cNvPr id="8" name="组合 99"/>
          <p:cNvGrpSpPr/>
          <p:nvPr/>
        </p:nvGrpSpPr>
        <p:grpSpPr>
          <a:xfrm>
            <a:off x="1180009" y="1354015"/>
            <a:ext cx="2584938" cy="784830"/>
            <a:chOff x="7247206" y="1195753"/>
            <a:chExt cx="2584938" cy="784830"/>
          </a:xfrm>
        </p:grpSpPr>
        <p:sp>
          <p:nvSpPr>
            <p:cNvPr id="20" name="TextBox 19"/>
            <p:cNvSpPr txBox="1"/>
            <p:nvPr/>
          </p:nvSpPr>
          <p:spPr>
            <a:xfrm>
              <a:off x="7349781" y="1195753"/>
              <a:ext cx="248236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dirty="0" smtClean="0">
                  <a:solidFill>
                    <a:srgbClr val="009EA1"/>
                  </a:solidFill>
                  <a:latin typeface="冬青黑体简体中文 W6" pitchFamily="34" charset="-122"/>
                  <a:ea typeface="冬青黑体简体中文 W6" pitchFamily="34" charset="-122"/>
                </a:rPr>
                <a:t>六大专利</a:t>
              </a:r>
              <a:endParaRPr lang="zh-CN" altLang="en-US" sz="4500" dirty="0">
                <a:solidFill>
                  <a:srgbClr val="009EA1"/>
                </a:solidFill>
                <a:latin typeface="冬青黑体简体中文 W6" pitchFamily="34" charset="-122"/>
                <a:ea typeface="冬青黑体简体中文 W6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247206" y="1274884"/>
              <a:ext cx="87923" cy="597877"/>
            </a:xfrm>
            <a:prstGeom prst="rect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102"/>
          <p:cNvGrpSpPr/>
          <p:nvPr/>
        </p:nvGrpSpPr>
        <p:grpSpPr>
          <a:xfrm>
            <a:off x="2006227" y="2141762"/>
            <a:ext cx="3174637" cy="3477875"/>
            <a:chOff x="7182526" y="1313543"/>
            <a:chExt cx="3174637" cy="3477875"/>
          </a:xfrm>
        </p:grpSpPr>
        <p:sp>
          <p:nvSpPr>
            <p:cNvPr id="16" name="TextBox 15"/>
            <p:cNvSpPr txBox="1"/>
            <p:nvPr/>
          </p:nvSpPr>
          <p:spPr>
            <a:xfrm>
              <a:off x="7182526" y="1313543"/>
              <a:ext cx="1757212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0" dirty="0" smtClean="0">
                  <a:solidFill>
                    <a:srgbClr val="009EA1"/>
                  </a:solidFill>
                  <a:latin typeface="Swis721 Md BT" pitchFamily="34" charset="0"/>
                  <a:ea typeface="阿里巴巴普惠体 H" pitchFamily="18" charset="-122"/>
                  <a:cs typeface="阿里巴巴普惠体 H" pitchFamily="18" charset="-122"/>
                </a:rPr>
                <a:t>2</a:t>
              </a:r>
              <a:endParaRPr lang="zh-CN" altLang="en-US" sz="22000" dirty="0">
                <a:solidFill>
                  <a:srgbClr val="009EA1"/>
                </a:solidFill>
                <a:latin typeface="Swis721 Md BT" pitchFamily="34" charset="0"/>
                <a:ea typeface="阿里巴巴普惠体 H" pitchFamily="18" charset="-122"/>
                <a:cs typeface="阿里巴巴普惠体 H" pitchFamily="18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16038" y="2438508"/>
              <a:ext cx="7078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冬青黑体简体中文 W3" pitchFamily="34" charset="-122"/>
                  <a:ea typeface="冬青黑体简体中文 W3" pitchFamily="34" charset="-122"/>
                </a:rPr>
                <a:t>个</a:t>
              </a:r>
              <a:endPara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itchFamily="34" charset="-122"/>
                <a:ea typeface="冬青黑体简体中文 W3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16039" y="2996423"/>
              <a:ext cx="1441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 smtClean="0">
                  <a:solidFill>
                    <a:srgbClr val="009EA1"/>
                  </a:solidFill>
                  <a:latin typeface="冬青黑体简体中文 W3" pitchFamily="34" charset="-122"/>
                  <a:ea typeface="冬青黑体简体中文 W3" pitchFamily="34" charset="-122"/>
                </a:rPr>
                <a:t>发明型</a:t>
              </a:r>
              <a:endParaRPr lang="zh-CN" altLang="en-US" sz="3000" dirty="0">
                <a:solidFill>
                  <a:srgbClr val="009EA1"/>
                </a:solidFill>
                <a:latin typeface="冬青黑体简体中文 W3" pitchFamily="34" charset="-122"/>
                <a:ea typeface="冬青黑体简体中文 W3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6039" y="3584061"/>
              <a:ext cx="10970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冬青黑体简体中文 W3" pitchFamily="34" charset="-122"/>
                  <a:ea typeface="冬青黑体简体中文 W3" pitchFamily="34" charset="-122"/>
                </a:rPr>
                <a:t>专利</a:t>
              </a:r>
              <a:endPara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itchFamily="34" charset="-122"/>
                <a:ea typeface="冬青黑体简体中文 W3" pitchFamily="34" charset="-122"/>
              </a:endParaRPr>
            </a:p>
          </p:txBody>
        </p:sp>
      </p:grpSp>
      <p:grpSp>
        <p:nvGrpSpPr>
          <p:cNvPr id="10" name="组合 107"/>
          <p:cNvGrpSpPr/>
          <p:nvPr/>
        </p:nvGrpSpPr>
        <p:grpSpPr>
          <a:xfrm>
            <a:off x="6379217" y="2141762"/>
            <a:ext cx="3517984" cy="3477875"/>
            <a:chOff x="8674016" y="1983500"/>
            <a:chExt cx="3517984" cy="3477875"/>
          </a:xfrm>
        </p:grpSpPr>
        <p:sp>
          <p:nvSpPr>
            <p:cNvPr id="11" name="TextBox 10"/>
            <p:cNvSpPr txBox="1"/>
            <p:nvPr/>
          </p:nvSpPr>
          <p:spPr>
            <a:xfrm>
              <a:off x="8674016" y="1983500"/>
              <a:ext cx="1757212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0" dirty="0" smtClean="0">
                  <a:solidFill>
                    <a:srgbClr val="009EA1"/>
                  </a:solidFill>
                  <a:latin typeface="Swis721 Md BT" pitchFamily="34" charset="0"/>
                  <a:ea typeface="阿里巴巴普惠体 H" pitchFamily="18" charset="-122"/>
                  <a:cs typeface="阿里巴巴普惠体 H" pitchFamily="18" charset="-122"/>
                </a:rPr>
                <a:t>4</a:t>
              </a:r>
              <a:endParaRPr lang="zh-CN" altLang="en-US" sz="22000" dirty="0">
                <a:solidFill>
                  <a:srgbClr val="009EA1"/>
                </a:solidFill>
                <a:latin typeface="Swis721 Md BT" pitchFamily="34" charset="0"/>
                <a:ea typeface="阿里巴巴普惠体 H" pitchFamily="18" charset="-122"/>
                <a:cs typeface="阿里巴巴普惠体 H" pitchFamily="18" charset="-122"/>
              </a:endParaRPr>
            </a:p>
          </p:txBody>
        </p:sp>
        <p:grpSp>
          <p:nvGrpSpPr>
            <p:cNvPr id="12" name="组合 96"/>
            <p:cNvGrpSpPr/>
            <p:nvPr/>
          </p:nvGrpSpPr>
          <p:grpSpPr>
            <a:xfrm>
              <a:off x="10413547" y="3108465"/>
              <a:ext cx="1778453" cy="1699551"/>
              <a:chOff x="10724383" y="3108465"/>
              <a:chExt cx="1778453" cy="169955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0724383" y="3108465"/>
                <a:ext cx="70780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冬青黑体简体中文 W3" pitchFamily="34" charset="-122"/>
                    <a:ea typeface="冬青黑体简体中文 W3" pitchFamily="34" charset="-122"/>
                  </a:rPr>
                  <a:t>个</a:t>
                </a:r>
                <a:endParaRPr lang="zh-CN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冬青黑体简体中文 W3" pitchFamily="34" charset="-122"/>
                  <a:ea typeface="冬青黑体简体中文 W3" pitchFamily="34" charset="-122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724384" y="3666380"/>
                <a:ext cx="17784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000" dirty="0" smtClean="0">
                    <a:solidFill>
                      <a:srgbClr val="009EA1"/>
                    </a:solidFill>
                    <a:latin typeface="冬青黑体简体中文 W3" pitchFamily="34" charset="-122"/>
                    <a:ea typeface="冬青黑体简体中文 W3" pitchFamily="34" charset="-122"/>
                  </a:rPr>
                  <a:t>实用新型</a:t>
                </a:r>
                <a:endParaRPr lang="zh-CN" altLang="en-US" sz="3000" dirty="0">
                  <a:solidFill>
                    <a:srgbClr val="009EA1"/>
                  </a:solidFill>
                  <a:latin typeface="冬青黑体简体中文 W3" pitchFamily="34" charset="-122"/>
                  <a:ea typeface="冬青黑体简体中文 W3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724384" y="4254018"/>
                <a:ext cx="105417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冬青黑体简体中文 W3" pitchFamily="34" charset="-122"/>
                    <a:ea typeface="冬青黑体简体中文 W3" pitchFamily="34" charset="-122"/>
                  </a:rPr>
                  <a:t>专利</a:t>
                </a:r>
                <a:endParaRPr lang="zh-CN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冬青黑体简体中文 W3" pitchFamily="34" charset="-122"/>
                  <a:ea typeface="冬青黑体简体中文 W3" pitchFamily="34" charset="-122"/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10063682" y="639549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5A938396-1307-4495-B96F-DF79C763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178"/>
            <a:ext cx="8640960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  五、海信创新制冷方案</a:t>
            </a:r>
          </a:p>
        </p:txBody>
      </p:sp>
      <p:sp>
        <p:nvSpPr>
          <p:cNvPr id="21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6932" y="1213337"/>
            <a:ext cx="4731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 smtClean="0">
                <a:solidFill>
                  <a:srgbClr val="009EA1"/>
                </a:solidFill>
                <a:latin typeface="冬青黑体简体中文 W6" pitchFamily="34" charset="-122"/>
                <a:ea typeface="冬青黑体简体中文 W6" pitchFamily="34" charset="-122"/>
              </a:rPr>
              <a:t>三大用户利益点</a:t>
            </a:r>
            <a:endParaRPr lang="zh-CN" altLang="en-US" sz="4500" dirty="0">
              <a:solidFill>
                <a:srgbClr val="009EA1"/>
              </a:solidFill>
              <a:latin typeface="冬青黑体简体中文 W6" pitchFamily="34" charset="-122"/>
              <a:ea typeface="冬青黑体简体中文 W6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84356" y="1292468"/>
            <a:ext cx="87923" cy="59787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rgbClr val="FFFFFF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880067" y="2216918"/>
            <a:ext cx="10662159" cy="3631223"/>
            <a:chOff x="967153" y="2347546"/>
            <a:chExt cx="10662159" cy="3631223"/>
          </a:xfrm>
        </p:grpSpPr>
        <p:sp>
          <p:nvSpPr>
            <p:cNvPr id="43" name="矩形 42"/>
            <p:cNvSpPr/>
            <p:nvPr/>
          </p:nvSpPr>
          <p:spPr>
            <a:xfrm>
              <a:off x="1063870" y="2901462"/>
              <a:ext cx="2637692" cy="2593730"/>
            </a:xfrm>
            <a:prstGeom prst="rect">
              <a:avLst/>
            </a:prstGeom>
            <a:solidFill>
              <a:srgbClr val="009E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327638" y="2417887"/>
              <a:ext cx="2391507" cy="808892"/>
            </a:xfrm>
            <a:prstGeom prst="roundRect">
              <a:avLst/>
            </a:prstGeom>
            <a:solidFill>
              <a:srgbClr val="009E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67153" y="2347546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EA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26497" y="2502879"/>
              <a:ext cx="173110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</a:rPr>
                <a:t>还在担心</a:t>
              </a:r>
              <a:r>
                <a:rPr lang="en-US" altLang="zh-CN" sz="13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</a:rPr>
                <a:t>BBU</a:t>
              </a:r>
              <a:r>
                <a:rPr lang="zh-CN" altLang="en-US" sz="13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</a:rPr>
                <a:t>池发热过高，房间级空调冷量难以被充分利用？</a:t>
              </a:r>
              <a:endParaRPr lang="zh-CN" altLang="en-US" sz="1300" dirty="0">
                <a:solidFill>
                  <a:schemeClr val="bg1"/>
                </a:solidFill>
                <a:latin typeface="冬青黑体简体中文 W3" pitchFamily="34" charset="-122"/>
                <a:ea typeface="冬青黑体简体中文 W3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3648" y="2439867"/>
              <a:ext cx="1073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009EA1"/>
                  </a:solidFill>
                  <a:latin typeface="冬青黑体简体中文 W6" pitchFamily="34" charset="-122"/>
                  <a:ea typeface="冬青黑体简体中文 W6" pitchFamily="34" charset="-122"/>
                </a:rPr>
                <a:t>01</a:t>
              </a:r>
              <a:endParaRPr lang="zh-CN" altLang="en-US" sz="4000" dirty="0">
                <a:solidFill>
                  <a:srgbClr val="009EA1"/>
                </a:solidFill>
                <a:latin typeface="冬青黑体简体中文 W6" pitchFamily="34" charset="-122"/>
                <a:ea typeface="冬青黑体简体中文 W6" pitchFamily="34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8964" y="3414493"/>
              <a:ext cx="1026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贴近热源，极速制冷</a:t>
              </a:r>
            </a:p>
          </p:txBody>
        </p:sp>
        <p:sp>
          <p:nvSpPr>
            <p:cNvPr id="45" name="矩形 44"/>
            <p:cNvSpPr/>
            <p:nvPr/>
          </p:nvSpPr>
          <p:spPr>
            <a:xfrm rot="2700000">
              <a:off x="1304036" y="3518252"/>
              <a:ext cx="70539" cy="70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51173" y="3404968"/>
              <a:ext cx="91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变频节能，动态调整冷量</a:t>
              </a:r>
            </a:p>
          </p:txBody>
        </p:sp>
        <p:sp>
          <p:nvSpPr>
            <p:cNvPr id="63" name="矩形 62"/>
            <p:cNvSpPr/>
            <p:nvPr/>
          </p:nvSpPr>
          <p:spPr>
            <a:xfrm rot="2700000">
              <a:off x="2413544" y="3518253"/>
              <a:ext cx="70539" cy="70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04326" y="4085004"/>
              <a:ext cx="1057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行业首创智能一体化空调柜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5.5KW/11KW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大冷量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56121" y="4072304"/>
              <a:ext cx="9783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出风温度按需设定，提高冷却效率，实现整柜按需制冷</a:t>
              </a:r>
              <a:endParaRPr lang="zh-CN" altLang="en-US" sz="1200" dirty="0" smtClean="0">
                <a:solidFill>
                  <a:schemeClr val="bg1"/>
                </a:solidFill>
                <a:latin typeface="冬青黑体简体中文 W3" pitchFamily="34" charset="-122"/>
                <a:ea typeface="冬青黑体简体中文 W3" pitchFamily="34" charset="-122"/>
                <a:cs typeface="阿里巴巴普惠体 R" pitchFamily="18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4157288" y="2901462"/>
              <a:ext cx="4125066" cy="2299188"/>
            </a:xfrm>
            <a:prstGeom prst="rect">
              <a:avLst/>
            </a:prstGeom>
            <a:solidFill>
              <a:srgbClr val="009E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4711203" y="2479431"/>
              <a:ext cx="3571151" cy="677007"/>
            </a:xfrm>
            <a:prstGeom prst="roundRect">
              <a:avLst/>
            </a:prstGeom>
            <a:solidFill>
              <a:srgbClr val="009E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4060571" y="2347546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EA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00865" y="2570773"/>
              <a:ext cx="28330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</a:rPr>
                <a:t>还在担心现有机柜级制冷存在尺寸大、气流设计不合理等问题</a:t>
              </a:r>
              <a:r>
                <a:rPr lang="en-US" altLang="zh-CN" sz="13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</a:rPr>
                <a:t>?</a:t>
              </a:r>
              <a:endParaRPr lang="zh-CN" altLang="en-US" sz="1300" dirty="0">
                <a:solidFill>
                  <a:schemeClr val="bg1"/>
                </a:solidFill>
                <a:latin typeface="冬青黑体简体中文 W3" pitchFamily="34" charset="-122"/>
                <a:ea typeface="冬青黑体简体中文 W3" pitchFamily="34" charset="-12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77066" y="2439867"/>
              <a:ext cx="1073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009EA1"/>
                  </a:solidFill>
                  <a:latin typeface="冬青黑体简体中文 W6" pitchFamily="34" charset="-122"/>
                  <a:ea typeface="冬青黑体简体中文 W6" pitchFamily="34" charset="-122"/>
                </a:rPr>
                <a:t>02</a:t>
              </a:r>
              <a:endParaRPr lang="zh-CN" altLang="en-US" sz="4000" dirty="0">
                <a:solidFill>
                  <a:srgbClr val="009EA1"/>
                </a:solidFill>
                <a:latin typeface="冬青黑体简体中文 W6" pitchFamily="34" charset="-122"/>
                <a:ea typeface="冬青黑体简体中文 W6" pitchFamily="34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45232" y="3414493"/>
              <a:ext cx="130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柜深仅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600mm</a:t>
              </a:r>
              <a:endParaRPr lang="zh-CN" altLang="en-US" sz="1200" dirty="0" smtClean="0">
                <a:solidFill>
                  <a:schemeClr val="bg1"/>
                </a:solidFill>
                <a:latin typeface="阿里巴巴普惠体 H" pitchFamily="18" charset="-122"/>
                <a:ea typeface="阿里巴巴普惠体 H" pitchFamily="18" charset="-122"/>
                <a:cs typeface="阿里巴巴普惠体 H" pitchFamily="18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 rot="2700000">
              <a:off x="4340304" y="3518252"/>
              <a:ext cx="70539" cy="70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33625" y="3404968"/>
              <a:ext cx="1319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仅占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4U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空间</a:t>
              </a:r>
            </a:p>
          </p:txBody>
        </p:sp>
        <p:sp>
          <p:nvSpPr>
            <p:cNvPr id="87" name="矩形 86"/>
            <p:cNvSpPr/>
            <p:nvPr/>
          </p:nvSpPr>
          <p:spPr>
            <a:xfrm rot="2700000">
              <a:off x="5695997" y="3518253"/>
              <a:ext cx="70539" cy="70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440593" y="3740150"/>
              <a:ext cx="12582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颠覆传统机架式空调，首创室内机回风、制冷双模块设计，柜深仅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600mm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，充分提升室内空间利用率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838575" y="3746500"/>
              <a:ext cx="10194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相比同冷量机架式约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14U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的空间占用，我们仅占用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4U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空间，大幅节省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U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位空间</a:t>
              </a:r>
              <a:endParaRPr lang="zh-CN" altLang="en-US" sz="1200" dirty="0" smtClean="0">
                <a:solidFill>
                  <a:schemeClr val="bg1"/>
                </a:solidFill>
                <a:latin typeface="冬青黑体简体中文 W3" pitchFamily="34" charset="-122"/>
                <a:ea typeface="冬青黑体简体中文 W3" pitchFamily="34" charset="-122"/>
                <a:cs typeface="阿里巴巴普惠体 R" pitchFamily="18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65249" y="3404968"/>
              <a:ext cx="1146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隔离风道，专利导风设计</a:t>
              </a:r>
            </a:p>
          </p:txBody>
        </p:sp>
        <p:sp>
          <p:nvSpPr>
            <p:cNvPr id="91" name="矩形 90"/>
            <p:cNvSpPr/>
            <p:nvPr/>
          </p:nvSpPr>
          <p:spPr>
            <a:xfrm rot="2700000">
              <a:off x="6927621" y="3518253"/>
              <a:ext cx="70539" cy="70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70199" y="3851522"/>
              <a:ext cx="11418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专利导风设计，全封闭式冷热通道隔离设计，按需制冷，杜绝局部热点</a:t>
              </a:r>
              <a:endParaRPr lang="zh-CN" altLang="en-US" sz="1200" dirty="0" smtClean="0">
                <a:solidFill>
                  <a:schemeClr val="bg1"/>
                </a:solidFill>
                <a:latin typeface="冬青黑体简体中文 W3" pitchFamily="34" charset="-122"/>
                <a:ea typeface="冬青黑体简体中文 W3" pitchFamily="34" charset="-122"/>
                <a:cs typeface="阿里巴巴普惠体 R" pitchFamily="18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8634062" y="2901461"/>
              <a:ext cx="2971784" cy="3077308"/>
            </a:xfrm>
            <a:prstGeom prst="rect">
              <a:avLst/>
            </a:prstGeom>
            <a:solidFill>
              <a:srgbClr val="009E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9187978" y="2479431"/>
              <a:ext cx="2426660" cy="677007"/>
            </a:xfrm>
            <a:prstGeom prst="roundRect">
              <a:avLst/>
            </a:prstGeom>
            <a:solidFill>
              <a:srgbClr val="009E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8537345" y="2347546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EA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496690" y="2564423"/>
              <a:ext cx="18717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</a:rPr>
                <a:t>还在担心每年机房空调耗电电费过高？</a:t>
              </a:r>
              <a:endParaRPr lang="zh-CN" altLang="en-US" sz="1300" dirty="0">
                <a:solidFill>
                  <a:schemeClr val="bg1"/>
                </a:solidFill>
                <a:latin typeface="冬青黑体简体中文 W3" pitchFamily="34" charset="-122"/>
                <a:ea typeface="冬青黑体简体中文 W3" pitchFamily="3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553840" y="2439867"/>
              <a:ext cx="1073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009EA1"/>
                  </a:solidFill>
                  <a:latin typeface="冬青黑体简体中文 W6" pitchFamily="34" charset="-122"/>
                  <a:ea typeface="冬青黑体简体中文 W6" pitchFamily="34" charset="-122"/>
                </a:rPr>
                <a:t>03</a:t>
              </a:r>
              <a:endParaRPr lang="zh-CN" altLang="en-US" sz="4000" dirty="0">
                <a:solidFill>
                  <a:srgbClr val="009EA1"/>
                </a:solidFill>
                <a:latin typeface="冬青黑体简体中文 W6" pitchFamily="34" charset="-122"/>
                <a:ea typeface="冬青黑体简体中文 W6" pitchFamily="34" charset="-122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979156" y="3414493"/>
              <a:ext cx="1114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首创四种运行模式</a:t>
              </a:r>
            </a:p>
          </p:txBody>
        </p:sp>
        <p:sp>
          <p:nvSpPr>
            <p:cNvPr id="100" name="矩形 99"/>
            <p:cNvSpPr/>
            <p:nvPr/>
          </p:nvSpPr>
          <p:spPr>
            <a:xfrm rot="2700000">
              <a:off x="8874228" y="3518252"/>
              <a:ext cx="70539" cy="70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297213" y="3404968"/>
              <a:ext cx="1319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极致省电</a:t>
              </a:r>
            </a:p>
          </p:txBody>
        </p:sp>
        <p:sp>
          <p:nvSpPr>
            <p:cNvPr id="102" name="矩形 101"/>
            <p:cNvSpPr/>
            <p:nvPr/>
          </p:nvSpPr>
          <p:spPr>
            <a:xfrm rot="2700000">
              <a:off x="10159585" y="3518253"/>
              <a:ext cx="70539" cy="70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974518" y="3856406"/>
              <a:ext cx="13183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机械制冷，新风制冷，余热利用，应急通风，四种运行模式智能切换，充分利用自然冷源，能耗降低约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50%</a:t>
              </a:r>
              <a:endParaRPr lang="zh-CN" altLang="en-US" sz="1200" dirty="0" smtClean="0">
                <a:solidFill>
                  <a:schemeClr val="bg1"/>
                </a:solidFill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302162" y="3764578"/>
              <a:ext cx="1327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外温度较低可自动开启风阀，室内回风模块单独运行，利用自然冷源对设备进行降温。单柜每日最多可减少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61.6kwh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，全年节省电费约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1.8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冬青黑体简体中文 W3" pitchFamily="34" charset="-122"/>
                  <a:ea typeface="冬青黑体简体中文 W3" pitchFamily="34" charset="-122"/>
                  <a:cs typeface="阿里巴巴普惠体 H" pitchFamily="18" charset="-122"/>
                </a:rPr>
                <a:t>万元</a:t>
              </a:r>
              <a:endParaRPr lang="zh-CN" altLang="en-US" sz="1200" dirty="0" smtClean="0">
                <a:solidFill>
                  <a:schemeClr val="bg1"/>
                </a:solidFill>
                <a:latin typeface="冬青黑体简体中文 W3" pitchFamily="34" charset="-122"/>
                <a:ea typeface="冬青黑体简体中文 W3" pitchFamily="34" charset="-122"/>
                <a:cs typeface="阿里巴巴普惠体 R" pitchFamily="18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55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5A938396-1307-4495-B96F-DF79C763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178"/>
            <a:ext cx="8640960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  五、海信创新制冷方案</a:t>
            </a:r>
          </a:p>
        </p:txBody>
      </p:sp>
      <p:sp>
        <p:nvSpPr>
          <p:cNvPr id="21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pic>
        <p:nvPicPr>
          <p:cNvPr id="9" name="Picture 2" descr="F:\360MoveData\Users\Administrator.PC-20181212KHWI\Desktop\未标题-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682" y="1367519"/>
            <a:ext cx="4781550" cy="4640263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1484086" y="1268605"/>
            <a:ext cx="1039308" cy="1118621"/>
            <a:chOff x="1484086" y="1268605"/>
            <a:chExt cx="1039308" cy="1118621"/>
          </a:xfrm>
        </p:grpSpPr>
        <p:sp>
          <p:nvSpPr>
            <p:cNvPr id="10" name="TextBox 9"/>
            <p:cNvSpPr txBox="1"/>
            <p:nvPr/>
          </p:nvSpPr>
          <p:spPr>
            <a:xfrm>
              <a:off x="1484086" y="126860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真变频</a:t>
              </a:r>
              <a:endParaRPr lang="zh-CN" altLang="en-US" dirty="0">
                <a:solidFill>
                  <a:srgbClr val="009EA1"/>
                </a:solidFill>
                <a:latin typeface="阿里巴巴普惠体 H" pitchFamily="18" charset="-122"/>
                <a:ea typeface="阿里巴巴普惠体 H" pitchFamily="18" charset="-122"/>
                <a:cs typeface="阿里巴巴普惠体 H" pitchFamily="18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5901" y="1617785"/>
              <a:ext cx="10374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专为机柜环境设计变频逻辑，避免压缩机启停</a:t>
              </a:r>
              <a:endParaRPr lang="zh-CN" altLang="en-US" sz="1100" dirty="0">
                <a:latin typeface="冬青黑体简体中文 W3" pitchFamily="34" charset="-122"/>
                <a:ea typeface="冬青黑体简体中文 W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25414" y="1312567"/>
            <a:ext cx="2052294" cy="780067"/>
            <a:chOff x="1484086" y="1268605"/>
            <a:chExt cx="2052294" cy="780067"/>
          </a:xfrm>
        </p:grpSpPr>
        <p:sp>
          <p:nvSpPr>
            <p:cNvPr id="14" name="TextBox 13"/>
            <p:cNvSpPr txBox="1"/>
            <p:nvPr/>
          </p:nvSpPr>
          <p:spPr>
            <a:xfrm>
              <a:off x="1484086" y="1268605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首创四种运行模式</a:t>
              </a:r>
              <a:endParaRPr lang="zh-CN" altLang="en-US" dirty="0">
                <a:solidFill>
                  <a:srgbClr val="009EA1"/>
                </a:solidFill>
                <a:latin typeface="阿里巴巴普惠体 H" pitchFamily="18" charset="-122"/>
                <a:ea typeface="阿里巴巴普惠体 H" pitchFamily="18" charset="-122"/>
                <a:cs typeface="阿里巴巴普惠体 H" pitchFamily="18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5901" y="1617785"/>
              <a:ext cx="2050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机械制冷，新风制冷，余热利用，应急通风，四种运行</a:t>
              </a:r>
              <a:endParaRPr lang="zh-CN" altLang="en-US" sz="1100" dirty="0">
                <a:latin typeface="冬青黑体简体中文 W3" pitchFamily="34" charset="-122"/>
                <a:ea typeface="冬青黑体简体中文 W3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1383" y="2701750"/>
            <a:ext cx="1414170" cy="780067"/>
            <a:chOff x="1484086" y="1268605"/>
            <a:chExt cx="1414170" cy="780067"/>
          </a:xfrm>
        </p:grpSpPr>
        <p:sp>
          <p:nvSpPr>
            <p:cNvPr id="17" name="TextBox 16"/>
            <p:cNvSpPr txBox="1"/>
            <p:nvPr/>
          </p:nvSpPr>
          <p:spPr>
            <a:xfrm>
              <a:off x="1484086" y="1268605"/>
              <a:ext cx="141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仅占</a:t>
              </a:r>
              <a:r>
                <a:rPr lang="en-US" altLang="zh-CN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4U</a:t>
              </a:r>
              <a:r>
                <a:rPr lang="zh-CN" altLang="en-US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空间</a:t>
              </a:r>
              <a:endParaRPr lang="zh-CN" altLang="en-US" dirty="0">
                <a:solidFill>
                  <a:srgbClr val="009EA1"/>
                </a:solidFill>
                <a:latin typeface="阿里巴巴普惠体 H" pitchFamily="18" charset="-122"/>
                <a:ea typeface="阿里巴巴普惠体 H" pitchFamily="18" charset="-122"/>
                <a:cs typeface="阿里巴巴普惠体 H" pitchFamily="18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1" y="1617785"/>
              <a:ext cx="12690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占用</a:t>
              </a:r>
              <a:r>
                <a:rPr lang="en-US" altLang="zh-CN" sz="1100" dirty="0" smtClean="0">
                  <a:latin typeface="冬青黑体简体中文 W3" pitchFamily="34" charset="-122"/>
                  <a:ea typeface="冬青黑体简体中文 W3" pitchFamily="34" charset="-122"/>
                </a:rPr>
                <a:t>4U</a:t>
              </a:r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空间，大幅节省</a:t>
              </a:r>
              <a:r>
                <a:rPr lang="en-US" altLang="zh-CN" sz="1100" dirty="0" smtClean="0">
                  <a:latin typeface="冬青黑体简体中文 W3" pitchFamily="34" charset="-122"/>
                  <a:ea typeface="冬青黑体简体中文 W3" pitchFamily="34" charset="-122"/>
                </a:rPr>
                <a:t>U</a:t>
              </a:r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位空间</a:t>
              </a:r>
              <a:endParaRPr lang="zh-CN" altLang="en-US" sz="1100" dirty="0">
                <a:latin typeface="冬青黑体简体中文 W3" pitchFamily="34" charset="-122"/>
                <a:ea typeface="冬青黑体简体中文 W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1867" y="5048984"/>
            <a:ext cx="1605002" cy="949344"/>
            <a:chOff x="1484086" y="1268605"/>
            <a:chExt cx="1605002" cy="949344"/>
          </a:xfrm>
        </p:grpSpPr>
        <p:sp>
          <p:nvSpPr>
            <p:cNvPr id="20" name="TextBox 19"/>
            <p:cNvSpPr txBox="1"/>
            <p:nvPr/>
          </p:nvSpPr>
          <p:spPr>
            <a:xfrm>
              <a:off x="1484086" y="1268605"/>
              <a:ext cx="156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模式智能切换</a:t>
              </a:r>
              <a:endParaRPr lang="zh-CN" altLang="en-US" dirty="0">
                <a:solidFill>
                  <a:srgbClr val="009EA1"/>
                </a:solidFill>
                <a:latin typeface="阿里巴巴普惠体 H" pitchFamily="18" charset="-122"/>
                <a:ea typeface="阿里巴巴普惠体 H" pitchFamily="18" charset="-122"/>
                <a:cs typeface="阿里巴巴普惠体 H" pitchFamily="18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85901" y="1617785"/>
              <a:ext cx="160318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隔离风道专利导风设计</a:t>
              </a:r>
            </a:p>
            <a:p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专利导风设计，全封闭式冷热通道隔离设计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86024" y="2772090"/>
            <a:ext cx="1943476" cy="780067"/>
            <a:chOff x="1484086" y="1268605"/>
            <a:chExt cx="1943476" cy="780067"/>
          </a:xfrm>
        </p:grpSpPr>
        <p:sp>
          <p:nvSpPr>
            <p:cNvPr id="24" name="TextBox 23"/>
            <p:cNvSpPr txBox="1"/>
            <p:nvPr/>
          </p:nvSpPr>
          <p:spPr>
            <a:xfrm>
              <a:off x="1484086" y="1268605"/>
              <a:ext cx="1733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仅</a:t>
              </a:r>
              <a:r>
                <a:rPr lang="en-US" altLang="zh-CN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600mm</a:t>
              </a:r>
              <a:r>
                <a:rPr lang="zh-CN" altLang="en-US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柜深</a:t>
              </a:r>
              <a:endParaRPr lang="zh-CN" altLang="en-US" dirty="0">
                <a:solidFill>
                  <a:srgbClr val="009EA1"/>
                </a:solidFill>
                <a:latin typeface="阿里巴巴普惠体 H" pitchFamily="18" charset="-122"/>
                <a:ea typeface="阿里巴巴普惠体 H" pitchFamily="18" charset="-122"/>
                <a:cs typeface="阿里巴巴普惠体 H" pitchFamily="18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85901" y="1617785"/>
              <a:ext cx="19416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首创室内机回风、制冷双模块设计，柜深仅</a:t>
              </a:r>
              <a:r>
                <a:rPr lang="en-US" altLang="zh-CN" sz="1100" dirty="0" smtClean="0">
                  <a:latin typeface="冬青黑体简体中文 W3" pitchFamily="34" charset="-122"/>
                  <a:ea typeface="冬青黑体简体中文 W3" pitchFamily="34" charset="-122"/>
                </a:rPr>
                <a:t>600mm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17908" y="4495072"/>
            <a:ext cx="1468692" cy="949344"/>
            <a:chOff x="1484086" y="1268605"/>
            <a:chExt cx="1468692" cy="949344"/>
          </a:xfrm>
        </p:grpSpPr>
        <p:sp>
          <p:nvSpPr>
            <p:cNvPr id="27" name="TextBox 26"/>
            <p:cNvSpPr txBox="1"/>
            <p:nvPr/>
          </p:nvSpPr>
          <p:spPr>
            <a:xfrm>
              <a:off x="1484086" y="1268605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9EA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极致省电</a:t>
              </a:r>
              <a:endParaRPr lang="zh-CN" altLang="en-US" dirty="0">
                <a:solidFill>
                  <a:srgbClr val="009EA1"/>
                </a:solidFill>
                <a:latin typeface="阿里巴巴普惠体 H" pitchFamily="18" charset="-122"/>
                <a:ea typeface="阿里巴巴普惠体 H" pitchFamily="18" charset="-122"/>
                <a:cs typeface="阿里巴巴普惠体 H" pitchFamily="18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5901" y="1617785"/>
              <a:ext cx="14668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单柜每日最多可减少</a:t>
              </a:r>
              <a:r>
                <a:rPr lang="en-US" altLang="zh-CN" sz="1100" dirty="0" smtClean="0">
                  <a:latin typeface="冬青黑体简体中文 W3" pitchFamily="34" charset="-122"/>
                  <a:ea typeface="冬青黑体简体中文 W3" pitchFamily="34" charset="-122"/>
                </a:rPr>
                <a:t>61.6kwh</a:t>
              </a:r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，全年节省电费约</a:t>
              </a:r>
              <a:r>
                <a:rPr lang="en-US" altLang="zh-CN" sz="1100" dirty="0" smtClean="0">
                  <a:latin typeface="冬青黑体简体中文 W3" pitchFamily="34" charset="-122"/>
                  <a:ea typeface="冬青黑体简体中文 W3" pitchFamily="34" charset="-122"/>
                </a:rPr>
                <a:t>1.8</a:t>
              </a:r>
              <a:r>
                <a:rPr lang="zh-CN" altLang="en-US" sz="1100" dirty="0" smtClean="0">
                  <a:latin typeface="冬青黑体简体中文 W3" pitchFamily="34" charset="-122"/>
                  <a:ea typeface="冬青黑体简体中文 W3" pitchFamily="34" charset="-122"/>
                </a:rPr>
                <a:t>万元</a:t>
              </a:r>
            </a:p>
          </p:txBody>
        </p:sp>
      </p:grpSp>
      <p:pic>
        <p:nvPicPr>
          <p:cNvPr id="4098" name="Picture 2" descr="F:\360MoveData\Users\Administrator.PC-20181212KHWI\Desktop\未标题-4-5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022" y="1890835"/>
            <a:ext cx="2395538" cy="3692525"/>
          </a:xfrm>
          <a:prstGeom prst="rect">
            <a:avLst/>
          </a:prstGeom>
          <a:noFill/>
        </p:spPr>
      </p:pic>
      <p:sp>
        <p:nvSpPr>
          <p:cNvPr id="31" name="圆角矩形 30"/>
          <p:cNvSpPr/>
          <p:nvPr/>
        </p:nvSpPr>
        <p:spPr>
          <a:xfrm>
            <a:off x="7719660" y="1758463"/>
            <a:ext cx="3956538" cy="4053254"/>
          </a:xfrm>
          <a:prstGeom prst="roundRect">
            <a:avLst/>
          </a:prstGeom>
          <a:noFill/>
          <a:ln w="28575" cap="rnd">
            <a:solidFill>
              <a:srgbClr val="009EA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rgbClr val="FFFFFF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528348" y="1275471"/>
            <a:ext cx="2202521" cy="990600"/>
            <a:chOff x="8774538" y="967740"/>
            <a:chExt cx="2202521" cy="990600"/>
          </a:xfrm>
        </p:grpSpPr>
        <p:sp>
          <p:nvSpPr>
            <p:cNvPr id="37" name="矩形 36"/>
            <p:cNvSpPr/>
            <p:nvPr/>
          </p:nvSpPr>
          <p:spPr>
            <a:xfrm>
              <a:off x="8880231" y="967740"/>
              <a:ext cx="2013438" cy="9906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3" name="AutoShape 6">
              <a:extLst>
                <a:ext uri="{FF2B5EF4-FFF2-40B4-BE49-F238E27FC236}">
                  <a16:creationId xmlns:a16="http://schemas.microsoft.com/office/drawing/2014/main" id="{5A938396-1307-4495-B96F-DF79C7630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2121" y="1086547"/>
              <a:ext cx="1820002" cy="513653"/>
            </a:xfrm>
            <a:prstGeom prst="bevel">
              <a:avLst>
                <a:gd name="adj" fmla="val 5208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defTabSz="914286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800" b="1" dirty="0" smtClean="0">
                  <a:solidFill>
                    <a:srgbClr val="00AAA6"/>
                  </a:solidFill>
                  <a:latin typeface="微软雅黑"/>
                  <a:ea typeface="微软雅黑"/>
                  <a:cs typeface="微软雅黑"/>
                </a:rPr>
                <a:t>更多卖点</a:t>
              </a:r>
              <a:endParaRPr kumimoji="1" lang="zh-CN" altLang="en-US" sz="2800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88325" y="1538658"/>
              <a:ext cx="1553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9EA1"/>
                  </a:solidFill>
                </a:rPr>
                <a:t>MORE SELLING POINT</a:t>
              </a:r>
              <a:endParaRPr lang="zh-CN" altLang="en-US" sz="1200" dirty="0">
                <a:solidFill>
                  <a:srgbClr val="009EA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8774538" y="1329348"/>
              <a:ext cx="237392" cy="237392"/>
            </a:xfrm>
            <a:prstGeom prst="ellipse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739667" y="1306488"/>
              <a:ext cx="237392" cy="237392"/>
            </a:xfrm>
            <a:prstGeom prst="ellipse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335108" y="2243382"/>
            <a:ext cx="2721795" cy="3376099"/>
            <a:chOff x="8071339" y="2137874"/>
            <a:chExt cx="2721795" cy="3376099"/>
          </a:xfrm>
        </p:grpSpPr>
        <p:pic>
          <p:nvPicPr>
            <p:cNvPr id="4099" name="Picture 3" descr="F:\360MoveData\Users\Administrator.PC-20181212KHWI\Desktop\未标题-4--8-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25111" y="3869958"/>
              <a:ext cx="930642" cy="930641"/>
            </a:xfrm>
            <a:prstGeom prst="rect">
              <a:avLst/>
            </a:prstGeom>
            <a:noFill/>
          </p:spPr>
        </p:pic>
        <p:pic>
          <p:nvPicPr>
            <p:cNvPr id="4100" name="Picture 4" descr="F:\360MoveData\Users\Administrator.PC-20181212KHWI\Desktop\未标题-4--8-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11312" y="2137874"/>
              <a:ext cx="930642" cy="930641"/>
            </a:xfrm>
            <a:prstGeom prst="rect">
              <a:avLst/>
            </a:prstGeom>
            <a:noFill/>
          </p:spPr>
        </p:pic>
        <p:pic>
          <p:nvPicPr>
            <p:cNvPr id="4101" name="Picture 5" descr="F:\360MoveData\Users\Administrator.PC-20181212KHWI\Desktop\未标题-4--8-0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825111" y="2137874"/>
              <a:ext cx="930642" cy="930641"/>
            </a:xfrm>
            <a:prstGeom prst="rect">
              <a:avLst/>
            </a:prstGeom>
            <a:noFill/>
          </p:spPr>
        </p:pic>
        <p:pic>
          <p:nvPicPr>
            <p:cNvPr id="4102" name="Picture 6" descr="F:\360MoveData\Users\Administrator.PC-20181212KHWI\Desktop\未标题-4--8-03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11312" y="3869958"/>
              <a:ext cx="930642" cy="930641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8071339" y="3121270"/>
              <a:ext cx="12105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模块组件</a:t>
              </a:r>
            </a:p>
            <a:p>
              <a:pPr algn="ctr"/>
              <a:r>
                <a:rPr lang="zh-CN" altLang="en-US" sz="16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布置更灵活</a:t>
              </a:r>
              <a:endParaRPr lang="zh-CN" altLang="en-US" sz="1600" dirty="0">
                <a:solidFill>
                  <a:srgbClr val="009EA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87731" y="312127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双重保护</a:t>
              </a:r>
              <a:endParaRPr lang="zh-CN" altLang="en-US" sz="1600" dirty="0">
                <a:solidFill>
                  <a:srgbClr val="009EA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73932" y="492919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48V</a:t>
              </a:r>
            </a:p>
            <a:p>
              <a:pPr algn="ctr"/>
              <a:r>
                <a:rPr lang="zh-CN" altLang="en-US" sz="16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应急电源</a:t>
              </a:r>
              <a:endParaRPr lang="zh-CN" altLang="en-US" sz="1600" dirty="0">
                <a:solidFill>
                  <a:srgbClr val="009EA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87731" y="492919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贴近热源</a:t>
              </a:r>
            </a:p>
            <a:p>
              <a:pPr algn="ctr"/>
              <a:r>
                <a:rPr lang="zh-CN" altLang="en-US" sz="16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极速制冷</a:t>
              </a:r>
              <a:endParaRPr lang="zh-CN" altLang="en-US" sz="1600" dirty="0">
                <a:solidFill>
                  <a:srgbClr val="009EA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43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>
            <a:extLst>
              <a:ext uri="{FF2B5EF4-FFF2-40B4-BE49-F238E27FC236}">
                <a16:creationId xmlns:a16="http://schemas.microsoft.com/office/drawing/2014/main" id="{CDC1831B-0C8B-4834-A2A5-A5C4233F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178"/>
            <a:ext cx="8640960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  七、试点照片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23B46BA-6717-4D41-9A95-67C2597DD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1" y="1014291"/>
            <a:ext cx="6917339" cy="51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D9041F4-7E68-41B3-9168-DE79B31DD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874" y="1014291"/>
            <a:ext cx="3913895" cy="51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23">
            <a:extLst>
              <a:ext uri="{FF2B5EF4-FFF2-40B4-BE49-F238E27FC236}">
                <a16:creationId xmlns:a16="http://schemas.microsoft.com/office/drawing/2014/main" id="{30BD96BB-86A3-4491-92DF-3F0C50F5A63D}"/>
              </a:ext>
            </a:extLst>
          </p:cNvPr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3834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>
            <a:extLst>
              <a:ext uri="{FF2B5EF4-FFF2-40B4-BE49-F238E27FC236}">
                <a16:creationId xmlns:a16="http://schemas.microsoft.com/office/drawing/2014/main" id="{CDC1831B-0C8B-4834-A2A5-A5C4233F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178"/>
            <a:ext cx="8640960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  七、试点照片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7D7FE2-E6CD-45F5-B2C3-B609F8B4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436" y="994546"/>
            <a:ext cx="4062299" cy="536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F3CC355-8521-4690-8E7F-F7213AE90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6267" y="994546"/>
            <a:ext cx="3960696" cy="536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23">
            <a:extLst>
              <a:ext uri="{FF2B5EF4-FFF2-40B4-BE49-F238E27FC236}">
                <a16:creationId xmlns:a16="http://schemas.microsoft.com/office/drawing/2014/main" id="{2A12B975-43B6-49DC-919B-00D4F042AD48}"/>
              </a:ext>
            </a:extLst>
          </p:cNvPr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33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1571" y="2738189"/>
            <a:ext cx="3328860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86"/>
            <a:r>
              <a:rPr kumimoji="1" lang="zh-CN" altLang="en-US" sz="5867" b="1" spc="267" dirty="0">
                <a:solidFill>
                  <a:prstClr val="white"/>
                </a:solidFill>
                <a:latin typeface="Calibri"/>
                <a:ea typeface="微软雅黑"/>
              </a:rPr>
              <a:t>感谢聆听</a:t>
            </a:r>
          </a:p>
        </p:txBody>
      </p:sp>
    </p:spTree>
    <p:extLst>
      <p:ext uri="{BB962C8B-B14F-4D97-AF65-F5344CB8AC3E}">
        <p14:creationId xmlns:p14="http://schemas.microsoft.com/office/powerpoint/2010/main" val="349270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>
              <a:defRPr/>
            </a:pPr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AECB79E-5F35-48E1-A518-A0A2B5BEB6D4}"/>
              </a:ext>
            </a:extLst>
          </p:cNvPr>
          <p:cNvSpPr/>
          <p:nvPr/>
        </p:nvSpPr>
        <p:spPr>
          <a:xfrm>
            <a:off x="254459" y="204388"/>
            <a:ext cx="1611970" cy="533538"/>
          </a:xfrm>
          <a:prstGeom prst="rect">
            <a:avLst/>
          </a:prstGeom>
        </p:spPr>
        <p:txBody>
          <a:bodyPr wrap="none" lIns="121915" tIns="60957" rIns="121915" bIns="60957">
            <a:spAutoFit/>
          </a:bodyPr>
          <a:lstStyle/>
          <a:p>
            <a:pPr defTabSz="609539">
              <a:defRPr/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 pitchFamily="34" charset="-122"/>
                <a:ea typeface="微软雅黑" pitchFamily="34" charset="-122"/>
              </a:rPr>
              <a:t>一、背景</a:t>
            </a:r>
            <a:endParaRPr kumimoji="1" lang="en-US" altLang="zh-CN" sz="2667" b="1" dirty="0">
              <a:solidFill>
                <a:srgbClr val="00AA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5787" y="931325"/>
            <a:ext cx="11302749" cy="181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86">
              <a:lnSpc>
                <a:spcPct val="150000"/>
              </a:lnSpc>
              <a:defRPr/>
            </a:pP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5G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基站</a:t>
            </a: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BBU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发热量是</a:t>
            </a: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4G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基站的</a:t>
            </a: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倍，单个</a:t>
            </a: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BBU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的发热量达</a:t>
            </a: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900W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。目前</a:t>
            </a: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建站以</a:t>
            </a: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C-RAN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模式为主，</a:t>
            </a: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BBU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池化后发热量将成倍增加，单个机柜功率高达</a:t>
            </a:r>
            <a:r>
              <a:rPr lang="en-US" altLang="zh-CN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5-9kW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67" b="1" dirty="0">
                <a:solidFill>
                  <a:srgbClr val="00AA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达到高热密度机柜的水平</a:t>
            </a:r>
            <a:r>
              <a:rPr lang="zh-CN" altLang="en-US" sz="18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，采用房间级空调冷量难以被充分利用，且存在气流不合理的问题，需要更贴近热源的制冷设备，而现有机柜级制冷存在尺寸大、气流设计不合理等问题。针对以上问题，需要研发一种新型机柜级制冷系统。</a:t>
            </a:r>
            <a:endParaRPr lang="en-US" altLang="zh-CN" sz="1867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50" y="2976895"/>
            <a:ext cx="10579293" cy="3148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878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64273" y="998137"/>
          <a:ext cx="11477865" cy="517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序号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现存问题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新的需求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房间级制冷“</a:t>
                      </a: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先冷环境、后冷设备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”，送风距离长，冷量过程损失大。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需要更贴近热源的</a:t>
                      </a: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机柜级制冷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，并少占用</a:t>
                      </a:r>
                      <a:r>
                        <a:rPr lang="en-US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U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位空间。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基站</a:t>
                      </a:r>
                      <a:r>
                        <a:rPr lang="zh-CN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内</a:t>
                      </a:r>
                      <a:r>
                        <a:rPr lang="zh-CN" altLang="zh-CN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冷热气流</a:t>
                      </a: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直接混合</a:t>
                      </a:r>
                      <a:r>
                        <a:rPr lang="zh-CN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冷量利用率低；</a:t>
                      </a: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出风温度低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冷热通道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隔离</a:t>
                      </a:r>
                      <a:r>
                        <a:rPr lang="zh-CN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提高冷量利用率；</a:t>
                      </a: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提高出风温度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机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站内</a:t>
                      </a:r>
                      <a:r>
                        <a:rPr lang="zh-CN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设备发热量不同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r>
                        <a:rPr lang="zh-CN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气流组织缺乏合理规划，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冷风</a:t>
                      </a:r>
                      <a:r>
                        <a:rPr lang="zh-CN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不能够按需分配，易产生</a:t>
                      </a:r>
                      <a:r>
                        <a:rPr lang="zh-CN" altLang="zh-CN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局部热点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增加导风装置，</a:t>
                      </a:r>
                      <a:r>
                        <a:rPr lang="zh-CN" altLang="zh-CN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按需</a:t>
                      </a: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分配冷量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，避免局部热点，</a:t>
                      </a:r>
                      <a:r>
                        <a:rPr lang="zh-CN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提高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冷却效率。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空调为</a:t>
                      </a: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定速机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，冷量不能随着发热量动态调整。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需要</a:t>
                      </a: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变频空调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，冷量能够随着发热量动态调整。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67272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随着基站内设备扩容，</a:t>
                      </a:r>
                      <a:r>
                        <a:rPr lang="zh-CN" altLang="en-US" sz="1600" b="1" kern="1200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空调不能模块化扩容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空调模块化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，可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按需扩容，避免空调系统不断替换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17392"/>
                  </a:ext>
                </a:extLst>
              </a:tr>
              <a:tr h="507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运维成本较高，需要人力运维，</a:t>
                      </a:r>
                      <a:r>
                        <a:rPr lang="zh-CN" altLang="en-US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智能化程度低</a:t>
                      </a: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空调能</a:t>
                      </a:r>
                      <a:r>
                        <a:rPr lang="zh-CN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在线监测、</a:t>
                      </a:r>
                      <a:r>
                        <a:rPr lang="zh-CN" altLang="zh-CN" sz="1600" b="1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智能运维</a:t>
                      </a: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保障运营效率最高。</a:t>
                      </a:r>
                      <a:endParaRPr lang="en-US" altLang="zh-CN" sz="16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对</a:t>
                      </a:r>
                      <a:r>
                        <a:rPr lang="zh-CN" altLang="en-US" sz="1600" b="1" u="none" kern="1200" dirty="0">
                          <a:solidFill>
                            <a:srgbClr val="00AAA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自然冷源利用率不高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，影响系统能效。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rgbClr val="00AAA6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多种运行模式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，提升对自然冷源的利用。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空调系统故障可能会造成的供冷中断。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新系统满足不间断供冷需求。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6AECB79E-5F35-48E1-A518-A0A2B5BEB6D4}"/>
              </a:ext>
            </a:extLst>
          </p:cNvPr>
          <p:cNvSpPr/>
          <p:nvPr/>
        </p:nvSpPr>
        <p:spPr>
          <a:xfrm>
            <a:off x="254459" y="204388"/>
            <a:ext cx="2636289" cy="533538"/>
          </a:xfrm>
          <a:prstGeom prst="rect">
            <a:avLst/>
          </a:prstGeom>
        </p:spPr>
        <p:txBody>
          <a:bodyPr wrap="none" lIns="121915" tIns="60957" rIns="121915" bIns="60957">
            <a:spAutoFit/>
          </a:bodyPr>
          <a:lstStyle/>
          <a:p>
            <a:pPr defTabSz="609539">
              <a:defRPr/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 pitchFamily="34" charset="-122"/>
                <a:ea typeface="微软雅黑" pitchFamily="34" charset="-122"/>
              </a:rPr>
              <a:t>二、现状与需求</a:t>
            </a:r>
            <a:endParaRPr kumimoji="1" lang="en-US" altLang="zh-CN" sz="2667" b="1" dirty="0">
              <a:solidFill>
                <a:srgbClr val="00AA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28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Shape"/>
          <p:cNvSpPr/>
          <p:nvPr/>
        </p:nvSpPr>
        <p:spPr>
          <a:xfrm>
            <a:off x="8224725" y="1772215"/>
            <a:ext cx="3657600" cy="4258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286"/>
            <a:endParaRPr lang="zh-CN" altLang="en-US" sz="1867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A938396-1307-4495-B96F-DF79C763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77" y="287518"/>
            <a:ext cx="8273507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三、业界机柜级解决方案</a:t>
            </a:r>
          </a:p>
        </p:txBody>
      </p:sp>
      <p:sp>
        <p:nvSpPr>
          <p:cNvPr id="8194" name="AutoShape 2" descr="http://file09.zk71.com/File/CorpProductImages/2014/11/12/0_cixihuodongfang_1901_20141112181809.jpg"/>
          <p:cNvSpPr>
            <a:spLocks noChangeAspect="1" noChangeArrowheads="1"/>
          </p:cNvSpPr>
          <p:nvPr/>
        </p:nvSpPr>
        <p:spPr bwMode="auto">
          <a:xfrm>
            <a:off x="84667" y="-182033"/>
            <a:ext cx="406400" cy="406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286"/>
            <a:endParaRPr lang="zh-CN" altLang="en-US" sz="1867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sp>
        <p:nvSpPr>
          <p:cNvPr id="11" name="矩形 10"/>
          <p:cNvSpPr/>
          <p:nvPr/>
        </p:nvSpPr>
        <p:spPr>
          <a:xfrm>
            <a:off x="367453" y="826950"/>
            <a:ext cx="11434096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914286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867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行业传统一体化机柜解决方案：该方案与数据中心一体化机柜类似，主要还是为</a:t>
            </a:r>
            <a:r>
              <a:rPr lang="en-US" altLang="zh-CN" sz="1867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867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设备开发，其制冷方案为机架式空调。目前电信、联通在使用该方案。</a:t>
            </a:r>
            <a:endParaRPr lang="en-US" altLang="zh-CN" sz="1867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24725" y="1874920"/>
            <a:ext cx="36576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86"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b="1" dirty="0">
                <a:solidFill>
                  <a:prstClr val="black"/>
                </a:solidFill>
                <a:latin typeface="微软雅黑"/>
                <a:ea typeface="微软雅黑"/>
                <a:cs typeface="微软雅黑"/>
              </a:rPr>
              <a:t>该方案制冷系统问题如下：</a:t>
            </a:r>
            <a:endParaRPr kumimoji="1" lang="en-US" altLang="zh-CN" sz="1600" b="1" dirty="0">
              <a:solidFill>
                <a:prstClr val="black"/>
              </a:solidFill>
              <a:latin typeface="微软雅黑"/>
              <a:ea typeface="微软雅黑"/>
              <a:cs typeface="微软雅黑"/>
            </a:endParaRPr>
          </a:p>
          <a:p>
            <a:pPr marL="228594" indent="-228594" defTabSz="914286"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CN" altLang="en-US" sz="1600" dirty="0">
                <a:solidFill>
                  <a:prstClr val="black"/>
                </a:solidFill>
                <a:latin typeface="微软雅黑"/>
                <a:ea typeface="微软雅黑"/>
                <a:cs typeface="微软雅黑"/>
              </a:rPr>
              <a:t>占用</a:t>
            </a:r>
            <a:r>
              <a:rPr kumimoji="1" lang="en-US" altLang="zh-CN" sz="1600" dirty="0">
                <a:solidFill>
                  <a:prstClr val="black"/>
                </a:solidFill>
                <a:latin typeface="微软雅黑"/>
                <a:ea typeface="微软雅黑"/>
                <a:cs typeface="微软雅黑"/>
              </a:rPr>
              <a:t>U</a:t>
            </a:r>
            <a:r>
              <a:rPr kumimoji="1" lang="zh-CN" altLang="en-US" sz="1600" dirty="0">
                <a:solidFill>
                  <a:prstClr val="black"/>
                </a:solidFill>
                <a:latin typeface="微软雅黑"/>
                <a:ea typeface="微软雅黑"/>
                <a:cs typeface="微软雅黑"/>
              </a:rPr>
              <a:t>位多，影响柜内设备布置；</a:t>
            </a:r>
            <a:endParaRPr kumimoji="1" lang="en-US" altLang="zh-CN" sz="1600" dirty="0">
              <a:solidFill>
                <a:prstClr val="black"/>
              </a:solidFill>
              <a:latin typeface="微软雅黑"/>
              <a:ea typeface="微软雅黑"/>
              <a:cs typeface="微软雅黑"/>
            </a:endParaRPr>
          </a:p>
          <a:p>
            <a:pPr marL="228594" indent="-228594" defTabSz="914286"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CN" altLang="en-US" sz="1600" dirty="0">
                <a:solidFill>
                  <a:prstClr val="black"/>
                </a:solidFill>
                <a:latin typeface="微软雅黑"/>
                <a:ea typeface="微软雅黑"/>
                <a:cs typeface="微软雅黑"/>
              </a:rPr>
              <a:t>室内机深度大，适用性窄；</a:t>
            </a:r>
            <a:endParaRPr kumimoji="1" lang="en-US" altLang="zh-CN" sz="1600" dirty="0">
              <a:solidFill>
                <a:prstClr val="black"/>
              </a:solidFill>
              <a:latin typeface="微软雅黑"/>
              <a:ea typeface="微软雅黑"/>
              <a:cs typeface="微软雅黑"/>
            </a:endParaRPr>
          </a:p>
          <a:p>
            <a:pPr marL="228594" indent="-228594" defTabSz="914286"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CN" altLang="en-US" sz="1600" dirty="0">
                <a:solidFill>
                  <a:prstClr val="black"/>
                </a:solidFill>
                <a:latin typeface="微软雅黑"/>
                <a:ea typeface="微软雅黑"/>
                <a:cs typeface="微软雅黑"/>
              </a:rPr>
              <a:t>柜内气流组织差，下回风下出风，容易造成机柜上部设备热量聚集；</a:t>
            </a:r>
            <a:endParaRPr kumimoji="1" lang="en-US" altLang="zh-CN" sz="1600" dirty="0">
              <a:solidFill>
                <a:prstClr val="black"/>
              </a:solidFill>
              <a:latin typeface="微软雅黑"/>
              <a:ea typeface="微软雅黑"/>
              <a:cs typeface="微软雅黑"/>
            </a:endParaRPr>
          </a:p>
          <a:p>
            <a:pPr marL="228594" indent="-228594" defTabSz="914286"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自然冷源利用不足，仅有机械制冷。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28594" indent="-228594" defTabSz="914286"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空调故障时柜门自动弹开，故障复位后柜门不自动复位，造成冷量外排，设备无法及时降温。</a:t>
            </a:r>
            <a:endParaRPr lang="zh-CN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956" y="2528836"/>
            <a:ext cx="2695245" cy="315230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1C031C2-78A4-470B-B359-4F3A01AF7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28324" y="2390272"/>
            <a:ext cx="2086592" cy="3511400"/>
          </a:xfrm>
          <a:prstGeom prst="rect">
            <a:avLst/>
          </a:prstGeom>
        </p:spPr>
      </p:pic>
      <p:pic>
        <p:nvPicPr>
          <p:cNvPr id="1026" name="图片 31" descr="36908148086521">
            <a:extLst>
              <a:ext uri="{FF2B5EF4-FFF2-40B4-BE49-F238E27FC236}">
                <a16:creationId xmlns:a16="http://schemas.microsoft.com/office/drawing/2014/main" id="{CFDBDA44-BFB1-4642-8488-3C77A9B0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867" y="2491675"/>
            <a:ext cx="2351252" cy="3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2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254001" y="205318"/>
            <a:ext cx="6541204" cy="5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5" tIns="60957" rIns="121915" bIns="60957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 pitchFamily="34" charset="-122"/>
                <a:ea typeface="微软雅黑" pitchFamily="34" charset="-122"/>
              </a:rPr>
              <a:t>四、</a:t>
            </a: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海信机柜级解决方案</a:t>
            </a:r>
            <a:r>
              <a:rPr kumimoji="1" lang="en-US" altLang="zh-CN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机架式制冷方案</a:t>
            </a:r>
          </a:p>
        </p:txBody>
      </p:sp>
      <p:sp>
        <p:nvSpPr>
          <p:cNvPr id="19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559" y="1766139"/>
            <a:ext cx="5367412" cy="461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7210915" y="1813930"/>
            <a:ext cx="4326880" cy="4414949"/>
          </a:xfrm>
          <a:prstGeom prst="roundRect">
            <a:avLst>
              <a:gd name="adj" fmla="val 0"/>
            </a:avLst>
          </a:prstGeom>
          <a:solidFill>
            <a:srgbClr val="00AA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defTabSz="914286">
              <a:lnSpc>
                <a:spcPct val="150000"/>
              </a:lnSpc>
              <a:defRPr/>
            </a:pP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92973" y="1673786"/>
            <a:ext cx="40812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86">
              <a:lnSpc>
                <a:spcPct val="200000"/>
              </a:lnSpc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产品优势：</a:t>
            </a:r>
            <a:endParaRPr lang="en-US" altLang="zh-CN" sz="16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286">
              <a:lnSpc>
                <a:spcPct val="200000"/>
              </a:lnSpc>
              <a:buFont typeface="Wingdings" pitchFamily="2" charset="2"/>
              <a:buChar char="n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CQC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节能认证；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286">
              <a:lnSpc>
                <a:spcPct val="200000"/>
              </a:lnSpc>
              <a:buFont typeface="Wingdings" pitchFamily="2" charset="2"/>
              <a:buChar char="n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直流变频，冷量范围输出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20%-100%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自适应，温度精准控制；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286">
              <a:lnSpc>
                <a:spcPct val="200000"/>
              </a:lnSpc>
              <a:buFont typeface="Wingdings" pitchFamily="2" charset="2"/>
              <a:buChar char="n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全年能效比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4.2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286">
              <a:lnSpc>
                <a:spcPct val="200000"/>
              </a:lnSpc>
              <a:buFont typeface="Wingdings" pitchFamily="2" charset="2"/>
              <a:buChar char="n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行标牵头单位，产品历经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年检验；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286">
              <a:lnSpc>
                <a:spcPct val="200000"/>
              </a:lnSpc>
              <a:buFont typeface="Wingdings" pitchFamily="2" charset="2"/>
              <a:buChar char="n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大风量、高显热、低载抗凝露技术；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286">
              <a:lnSpc>
                <a:spcPct val="200000"/>
              </a:lnSpc>
              <a:buFont typeface="Wingdings" pitchFamily="2" charset="2"/>
              <a:buChar char="n"/>
              <a:defRPr/>
            </a:pP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产品系列全，多种冷量；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286">
              <a:lnSpc>
                <a:spcPct val="200000"/>
              </a:lnSpc>
              <a:buFont typeface="Wingdings" pitchFamily="2" charset="2"/>
              <a:buChar char="n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环保冷媒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R410A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7453" y="826950"/>
            <a:ext cx="11434096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914286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867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海信一体化机柜在</a:t>
            </a:r>
            <a:r>
              <a:rPr lang="en-US" altLang="zh-CN" sz="1867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867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行业已经大批量应用，如下是产品的组成，在产品功能方面与传统一体柜基本相同，在空调方面，除了性能具有的优势外，在</a:t>
            </a:r>
            <a:r>
              <a:rPr lang="zh-CN" altLang="en-US" sz="1867" b="1" dirty="0">
                <a:solidFill>
                  <a:srgbClr val="00AAA6"/>
                </a:solidFill>
                <a:latin typeface="微软雅黑" pitchFamily="34" charset="-122"/>
                <a:ea typeface="微软雅黑" pitchFamily="34" charset="-122"/>
              </a:rPr>
              <a:t>质量</a:t>
            </a:r>
            <a:r>
              <a:rPr lang="zh-CN" altLang="en-US" sz="1867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867" b="1" dirty="0">
                <a:solidFill>
                  <a:srgbClr val="00AAA6"/>
                </a:solidFill>
                <a:latin typeface="微软雅黑" pitchFamily="34" charset="-122"/>
                <a:ea typeface="微软雅黑" pitchFamily="34" charset="-122"/>
              </a:rPr>
              <a:t>成本</a:t>
            </a:r>
            <a:r>
              <a:rPr lang="zh-CN" altLang="en-US" sz="1867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方面也具有很大优势。</a:t>
            </a:r>
            <a:endParaRPr lang="en-US" altLang="zh-CN" sz="1867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5A938396-1307-4495-B96F-DF79C763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178"/>
            <a:ext cx="8640960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  五、海信创新制冷方案</a:t>
            </a:r>
          </a:p>
        </p:txBody>
      </p:sp>
      <p:sp>
        <p:nvSpPr>
          <p:cNvPr id="21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3E8BDDF-4DA4-40D4-9299-BBF42CB263D2}"/>
              </a:ext>
            </a:extLst>
          </p:cNvPr>
          <p:cNvSpPr txBox="1"/>
          <p:nvPr/>
        </p:nvSpPr>
        <p:spPr>
          <a:xfrm>
            <a:off x="6148694" y="1477635"/>
            <a:ext cx="455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zh-CN" altLang="en-US" sz="2800" b="1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zh-CN" altLang="en-US" sz="28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首创</a:t>
            </a:r>
            <a:r>
              <a:rPr lang="en-US" altLang="zh-CN" sz="28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颠覆设计</a:t>
            </a:r>
            <a:endParaRPr lang="zh-CN" altLang="en-US" sz="2800" b="1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9ACCAF1-2A8B-478C-A8AC-0D9C9D812061}"/>
              </a:ext>
            </a:extLst>
          </p:cNvPr>
          <p:cNvSpPr txBox="1"/>
          <p:nvPr/>
        </p:nvSpPr>
        <p:spPr>
          <a:xfrm>
            <a:off x="7369552" y="2437977"/>
            <a:ext cx="274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>
              <a:lnSpc>
                <a:spcPct val="120000"/>
              </a:lnSpc>
            </a:pPr>
            <a:r>
              <a:rPr lang="zh-CN" altLang="en-US" sz="2000" dirty="0">
                <a:solidFill>
                  <a:srgbClr val="00AA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颠覆设计</a:t>
            </a:r>
            <a:endParaRPr lang="en-US" altLang="zh-CN" sz="2000" dirty="0">
              <a:solidFill>
                <a:srgbClr val="00AA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286">
              <a:lnSpc>
                <a:spcPct val="120000"/>
              </a:lnSpc>
            </a:pPr>
            <a:r>
              <a:rPr lang="zh-CN" altLang="en-US" sz="2000" dirty="0">
                <a:solidFill>
                  <a:srgbClr val="00AA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小空间大冷量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CCD4F2E-3077-4D6E-A6F0-359C4F1FF11C}"/>
              </a:ext>
            </a:extLst>
          </p:cNvPr>
          <p:cNvSpPr txBox="1"/>
          <p:nvPr/>
        </p:nvSpPr>
        <p:spPr>
          <a:xfrm>
            <a:off x="7528903" y="3678866"/>
            <a:ext cx="274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AA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隔离风道</a:t>
            </a:r>
            <a:endParaRPr lang="en-US" altLang="zh-CN" sz="2000" dirty="0" smtClean="0">
              <a:solidFill>
                <a:srgbClr val="00AA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286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AA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杜绝局部热点</a:t>
            </a:r>
            <a:endParaRPr lang="zh-CN" altLang="en-US" sz="2000" dirty="0">
              <a:solidFill>
                <a:srgbClr val="00AA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7DA0330-945D-4E37-A59B-1DE285BB66FE}"/>
              </a:ext>
            </a:extLst>
          </p:cNvPr>
          <p:cNvSpPr txBox="1"/>
          <p:nvPr/>
        </p:nvSpPr>
        <p:spPr>
          <a:xfrm>
            <a:off x="7454945" y="4944545"/>
            <a:ext cx="274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>
              <a:lnSpc>
                <a:spcPct val="120000"/>
              </a:lnSpc>
            </a:pPr>
            <a:r>
              <a:rPr lang="zh-CN" altLang="en-US" sz="2000" dirty="0">
                <a:solidFill>
                  <a:srgbClr val="00AA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多种模式</a:t>
            </a:r>
            <a:endParaRPr lang="en-US" altLang="zh-CN" sz="2000" dirty="0">
              <a:solidFill>
                <a:srgbClr val="00AA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286">
              <a:lnSpc>
                <a:spcPct val="120000"/>
              </a:lnSpc>
            </a:pPr>
            <a:r>
              <a:rPr lang="zh-CN" altLang="en-US" sz="2000" dirty="0">
                <a:solidFill>
                  <a:srgbClr val="00AA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极致省电节能</a:t>
            </a:r>
          </a:p>
        </p:txBody>
      </p:sp>
      <p:pic>
        <p:nvPicPr>
          <p:cNvPr id="17" name="图片 16" descr="小标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5133" y="3641940"/>
            <a:ext cx="841475" cy="841475"/>
          </a:xfrm>
          <a:prstGeom prst="rect">
            <a:avLst/>
          </a:prstGeom>
        </p:spPr>
      </p:pic>
      <p:pic>
        <p:nvPicPr>
          <p:cNvPr id="19" name="图片 18" descr="小标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5133" y="2448721"/>
            <a:ext cx="841475" cy="839504"/>
          </a:xfrm>
          <a:prstGeom prst="rect">
            <a:avLst/>
          </a:prstGeom>
        </p:spPr>
      </p:pic>
      <p:pic>
        <p:nvPicPr>
          <p:cNvPr id="20" name="图片 19" descr="小标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5133" y="4883836"/>
            <a:ext cx="841475" cy="839504"/>
          </a:xfrm>
          <a:prstGeom prst="rect">
            <a:avLst/>
          </a:prstGeom>
        </p:spPr>
      </p:pic>
      <p:pic>
        <p:nvPicPr>
          <p:cNvPr id="1026" name="Picture 2" descr="F:\360MoveData\Users\Administrator.PC-20181212KHWI\Desktop\PPT--图\产品-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0693" y="1638660"/>
            <a:ext cx="2586837" cy="4136882"/>
          </a:xfrm>
          <a:prstGeom prst="rect">
            <a:avLst/>
          </a:prstGeom>
          <a:noFill/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3E8BDDF-4DA4-40D4-9299-BBF42CB263D2}"/>
              </a:ext>
            </a:extLst>
          </p:cNvPr>
          <p:cNvSpPr txBox="1"/>
          <p:nvPr/>
        </p:nvSpPr>
        <p:spPr>
          <a:xfrm>
            <a:off x="1815984" y="5805474"/>
            <a:ext cx="199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zh-CN" sz="1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110QW</a:t>
            </a:r>
            <a:r>
              <a:rPr lang="zh-CN" altLang="en-US" sz="1400" b="1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55QW</a:t>
            </a:r>
            <a:endParaRPr lang="zh-CN" altLang="en-US" sz="1400" b="1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771" y="964281"/>
            <a:ext cx="457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海信</a:t>
            </a:r>
            <a:r>
              <a:rPr lang="en-US" altLang="zh-CN" sz="2400" b="1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400" b="1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智能一体化空调柜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6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5A938396-1307-4495-B96F-DF79C763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178"/>
            <a:ext cx="8640960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  五、海信创新制冷方案</a:t>
            </a:r>
          </a:p>
        </p:txBody>
      </p:sp>
      <p:sp>
        <p:nvSpPr>
          <p:cNvPr id="21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9392" y="967740"/>
            <a:ext cx="10102361" cy="5148557"/>
            <a:chOff x="659940" y="967740"/>
            <a:chExt cx="10102361" cy="5148557"/>
          </a:xfrm>
        </p:grpSpPr>
        <p:sp>
          <p:nvSpPr>
            <p:cNvPr id="52" name="圆角矩形 51"/>
            <p:cNvSpPr/>
            <p:nvPr/>
          </p:nvSpPr>
          <p:spPr>
            <a:xfrm>
              <a:off x="4376418" y="4952362"/>
              <a:ext cx="940118" cy="274320"/>
            </a:xfrm>
            <a:prstGeom prst="roundRect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969645" y="3111818"/>
              <a:ext cx="957263" cy="280987"/>
            </a:xfrm>
            <a:prstGeom prst="roundRect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59940" y="1465166"/>
              <a:ext cx="10102361" cy="4651131"/>
            </a:xfrm>
            <a:prstGeom prst="roundRect">
              <a:avLst/>
            </a:prstGeom>
            <a:noFill/>
            <a:ln w="28575">
              <a:solidFill>
                <a:srgbClr val="009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pic>
          <p:nvPicPr>
            <p:cNvPr id="7" name="图片 6" descr="产品1-0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1009" y="2336172"/>
              <a:ext cx="2048676" cy="350192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3745523" y="967740"/>
              <a:ext cx="4229100" cy="9906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pic>
          <p:nvPicPr>
            <p:cNvPr id="8" name="图片 7" descr="小标2-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6346" y="1046986"/>
              <a:ext cx="838197" cy="838197"/>
            </a:xfrm>
            <a:prstGeom prst="rect">
              <a:avLst/>
            </a:prstGeom>
          </p:spPr>
        </p:pic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5A938396-1307-4495-B96F-DF79C7630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137" y="1086547"/>
              <a:ext cx="2546832" cy="513653"/>
            </a:xfrm>
            <a:prstGeom prst="bevel">
              <a:avLst>
                <a:gd name="adj" fmla="val 5208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defTabSz="914286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800" b="1" dirty="0" smtClean="0">
                  <a:solidFill>
                    <a:srgbClr val="00AAA6"/>
                  </a:solidFill>
                  <a:latin typeface="微软雅黑"/>
                  <a:ea typeface="微软雅黑"/>
                  <a:cs typeface="微软雅黑"/>
                </a:rPr>
                <a:t>首创架构设计</a:t>
              </a:r>
              <a:endParaRPr kumimoji="1" lang="zh-CN" altLang="en-US" sz="2800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8340" y="1538658"/>
              <a:ext cx="2415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9EA1"/>
                  </a:solidFill>
                </a:rPr>
                <a:t>Pioneering architecture design</a:t>
              </a:r>
              <a:endParaRPr lang="zh-CN" altLang="en-US" sz="1400" dirty="0">
                <a:solidFill>
                  <a:srgbClr val="009EA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4" y="2848708"/>
              <a:ext cx="38510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颠覆传统空调系统架构设计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首创室内机回风、制冷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双模块设计</a:t>
              </a:r>
              <a:endParaRPr lang="zh-CN" altLang="en-US" sz="2000" dirty="0">
                <a:solidFill>
                  <a:srgbClr val="009EA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625362" y="1329348"/>
              <a:ext cx="237392" cy="237392"/>
            </a:xfrm>
            <a:prstGeom prst="ellipse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863255" y="1306488"/>
              <a:ext cx="237392" cy="237392"/>
            </a:xfrm>
            <a:prstGeom prst="ellipse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2062" y="309167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回风模块</a:t>
              </a:r>
              <a:endParaRPr lang="zh-CN" altLang="en-US" sz="1600" dirty="0">
                <a:solidFill>
                  <a:schemeClr val="bg1"/>
                </a:solidFill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337876" y="3449320"/>
              <a:ext cx="992579" cy="341412"/>
              <a:chOff x="4554416" y="3497580"/>
              <a:chExt cx="992579" cy="341412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4587240" y="3497580"/>
                <a:ext cx="952500" cy="289560"/>
              </a:xfrm>
              <a:prstGeom prst="roundRect">
                <a:avLst/>
              </a:prstGeom>
              <a:solidFill>
                <a:srgbClr val="009E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54416" y="3500438"/>
                <a:ext cx="992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chemeClr val="bg1"/>
                    </a:solidFill>
                    <a:latin typeface="阿里巴巴普惠体 R" pitchFamily="18" charset="-122"/>
                    <a:ea typeface="阿里巴巴普惠体 R" pitchFamily="18" charset="-122"/>
                    <a:cs typeface="阿里巴巴普惠体 R" pitchFamily="18" charset="-122"/>
                  </a:rPr>
                  <a:t>制冷模块</a:t>
                </a:r>
                <a:endParaRPr lang="zh-CN" altLang="en-US" sz="1600" dirty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347406" y="4926658"/>
              <a:ext cx="992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rPr>
                <a:t>新风风阀</a:t>
              </a:r>
              <a:endParaRPr lang="zh-CN" altLang="en-US" sz="1600" dirty="0">
                <a:solidFill>
                  <a:schemeClr val="bg1"/>
                </a:solidFill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 rot="19484311">
              <a:off x="1919291" y="4393997"/>
              <a:ext cx="857250" cy="249458"/>
              <a:chOff x="1890713" y="2165130"/>
              <a:chExt cx="857250" cy="249458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1984626" y="2165130"/>
                <a:ext cx="753812" cy="244695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890713" y="2314575"/>
                <a:ext cx="857250" cy="100013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52"/>
            <p:cNvGrpSpPr/>
            <p:nvPr/>
          </p:nvGrpSpPr>
          <p:grpSpPr>
            <a:xfrm>
              <a:off x="1019181" y="4536765"/>
              <a:ext cx="1022601" cy="338554"/>
              <a:chOff x="1019181" y="4003365"/>
              <a:chExt cx="1022601" cy="338554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1019181" y="4031939"/>
                <a:ext cx="1019175" cy="276225"/>
              </a:xfrm>
              <a:prstGeom prst="roundRect">
                <a:avLst/>
              </a:prstGeom>
              <a:solidFill>
                <a:srgbClr val="009E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49203" y="4003365"/>
                <a:ext cx="992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chemeClr val="bg1"/>
                    </a:solidFill>
                    <a:latin typeface="阿里巴巴普惠体 R" pitchFamily="18" charset="-122"/>
                    <a:ea typeface="阿里巴巴普惠体 R" pitchFamily="18" charset="-122"/>
                    <a:cs typeface="阿里巴巴普惠体 R" pitchFamily="18" charset="-122"/>
                  </a:rPr>
                  <a:t>导风装置</a:t>
                </a:r>
                <a:endParaRPr lang="zh-CN" altLang="en-US" sz="1600" dirty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rot="20886009">
              <a:off x="1828803" y="3101110"/>
              <a:ext cx="857250" cy="249458"/>
              <a:chOff x="1890713" y="2165130"/>
              <a:chExt cx="857250" cy="249458"/>
            </a:xfrm>
          </p:grpSpPr>
          <p:cxnSp>
            <p:nvCxnSpPr>
              <p:cNvPr id="61" name="直接连接符 60"/>
              <p:cNvCxnSpPr/>
              <p:nvPr/>
            </p:nvCxnSpPr>
            <p:spPr>
              <a:xfrm>
                <a:off x="1984626" y="2165130"/>
                <a:ext cx="753812" cy="244695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90713" y="2314575"/>
                <a:ext cx="857250" cy="100013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 rot="8222494">
              <a:off x="3671595" y="5200446"/>
              <a:ext cx="857250" cy="249458"/>
              <a:chOff x="1890713" y="2165130"/>
              <a:chExt cx="857250" cy="249458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1984626" y="2165130"/>
                <a:ext cx="753812" cy="244695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1890713" y="2314575"/>
                <a:ext cx="857250" cy="100013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/>
            <p:cNvGrpSpPr/>
            <p:nvPr/>
          </p:nvGrpSpPr>
          <p:grpSpPr>
            <a:xfrm rot="8222494">
              <a:off x="3671594" y="3687648"/>
              <a:ext cx="857250" cy="249458"/>
              <a:chOff x="1890713" y="2165130"/>
              <a:chExt cx="857250" cy="249458"/>
            </a:xfrm>
          </p:grpSpPr>
          <p:cxnSp>
            <p:nvCxnSpPr>
              <p:cNvPr id="67" name="直接连接符 66"/>
              <p:cNvCxnSpPr/>
              <p:nvPr/>
            </p:nvCxnSpPr>
            <p:spPr>
              <a:xfrm>
                <a:off x="1984626" y="2165130"/>
                <a:ext cx="753812" cy="244695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1890713" y="2314575"/>
                <a:ext cx="857250" cy="100013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/>
            <p:cNvGrpSpPr/>
            <p:nvPr/>
          </p:nvGrpSpPr>
          <p:grpSpPr>
            <a:xfrm rot="353483">
              <a:off x="2051367" y="2142759"/>
              <a:ext cx="857250" cy="249458"/>
              <a:chOff x="1890713" y="2165130"/>
              <a:chExt cx="857250" cy="249458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1984626" y="2165130"/>
                <a:ext cx="753812" cy="244695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1890713" y="2314575"/>
                <a:ext cx="857250" cy="100013"/>
              </a:xfrm>
              <a:prstGeom prst="line">
                <a:avLst/>
              </a:prstGeom>
              <a:ln w="12700">
                <a:solidFill>
                  <a:srgbClr val="009E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圆角矩形 72"/>
            <p:cNvSpPr/>
            <p:nvPr/>
          </p:nvSpPr>
          <p:spPr>
            <a:xfrm>
              <a:off x="6040315" y="2787162"/>
              <a:ext cx="4044462" cy="2180493"/>
            </a:xfrm>
            <a:prstGeom prst="roundRect">
              <a:avLst/>
            </a:prstGeom>
            <a:noFill/>
            <a:ln w="28575">
              <a:solidFill>
                <a:srgbClr val="009EA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423359" y="1970453"/>
              <a:ext cx="1003807" cy="338554"/>
              <a:chOff x="992047" y="1995853"/>
              <a:chExt cx="1003807" cy="338554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993531" y="2031023"/>
                <a:ext cx="1002323" cy="281354"/>
              </a:xfrm>
              <a:prstGeom prst="roundRect">
                <a:avLst/>
              </a:prstGeom>
              <a:solidFill>
                <a:srgbClr val="009E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92047" y="1995853"/>
                <a:ext cx="992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chemeClr val="bg1"/>
                    </a:solidFill>
                    <a:latin typeface="阿里巴巴普惠体 R" pitchFamily="18" charset="-122"/>
                    <a:ea typeface="阿里巴巴普惠体 R" pitchFamily="18" charset="-122"/>
                    <a:cs typeface="阿里巴巴普惠体 R" pitchFamily="18" charset="-122"/>
                  </a:rPr>
                  <a:t>应急风扇</a:t>
                </a:r>
                <a:endParaRPr lang="zh-CN" altLang="en-US" sz="1600" dirty="0">
                  <a:solidFill>
                    <a:schemeClr val="bg1"/>
                  </a:solidFill>
                  <a:latin typeface="阿里巴巴普惠体 R" pitchFamily="18" charset="-122"/>
                  <a:ea typeface="阿里巴巴普惠体 R" pitchFamily="18" charset="-122"/>
                  <a:cs typeface="阿里巴巴普惠体 R" pitchFamily="18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46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5A938396-1307-4495-B96F-DF79C763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178"/>
            <a:ext cx="8640960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  五、海信创新制冷方案</a:t>
            </a:r>
          </a:p>
        </p:txBody>
      </p:sp>
      <p:sp>
        <p:nvSpPr>
          <p:cNvPr id="21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41475" y="981187"/>
            <a:ext cx="10102361" cy="5134122"/>
            <a:chOff x="633046" y="967740"/>
            <a:chExt cx="10102361" cy="5134122"/>
          </a:xfrm>
        </p:grpSpPr>
        <p:sp>
          <p:nvSpPr>
            <p:cNvPr id="12" name="圆角矩形 11"/>
            <p:cNvSpPr/>
            <p:nvPr/>
          </p:nvSpPr>
          <p:spPr>
            <a:xfrm>
              <a:off x="633046" y="1450731"/>
              <a:ext cx="10102361" cy="4651131"/>
            </a:xfrm>
            <a:prstGeom prst="roundRect">
              <a:avLst/>
            </a:prstGeom>
            <a:noFill/>
            <a:ln w="28575">
              <a:solidFill>
                <a:srgbClr val="009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745522" y="967740"/>
              <a:ext cx="4668715" cy="9906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pic>
          <p:nvPicPr>
            <p:cNvPr id="6" name="图片 5" descr="小标2-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7281" y="1016703"/>
              <a:ext cx="873643" cy="873643"/>
            </a:xfrm>
            <a:prstGeom prst="rect">
              <a:avLst/>
            </a:prstGeom>
          </p:spPr>
        </p:pic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5A938396-1307-4495-B96F-DF79C7630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136" y="1086547"/>
              <a:ext cx="3179879" cy="513653"/>
            </a:xfrm>
            <a:prstGeom prst="bevel">
              <a:avLst>
                <a:gd name="adj" fmla="val 5208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defTabSz="914286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800" b="1" dirty="0" smtClean="0">
                  <a:solidFill>
                    <a:srgbClr val="00AAA6"/>
                  </a:solidFill>
                  <a:latin typeface="微软雅黑"/>
                  <a:ea typeface="微软雅黑"/>
                  <a:cs typeface="微软雅黑"/>
                </a:rPr>
                <a:t>首创四种运行模式</a:t>
              </a:r>
              <a:endParaRPr kumimoji="1" lang="zh-CN" altLang="en-US" sz="2800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8340" y="1538658"/>
              <a:ext cx="2852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9EA1"/>
                  </a:solidFill>
                </a:rPr>
                <a:t>PIONEERING ARCHITECTURE DESIGN</a:t>
              </a:r>
              <a:endParaRPr lang="zh-CN" altLang="en-US" sz="1400" dirty="0">
                <a:solidFill>
                  <a:srgbClr val="009EA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625362" y="1329348"/>
              <a:ext cx="237392" cy="237392"/>
            </a:xfrm>
            <a:prstGeom prst="ellipse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294063" y="1306488"/>
              <a:ext cx="237392" cy="237392"/>
            </a:xfrm>
            <a:prstGeom prst="ellipse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54351" y="1989993"/>
              <a:ext cx="4036396" cy="3987826"/>
              <a:chOff x="1054350" y="1989993"/>
              <a:chExt cx="4232143" cy="4181218"/>
            </a:xfrm>
          </p:grpSpPr>
          <p:pic>
            <p:nvPicPr>
              <p:cNvPr id="1026" name="Picture 2" descr="F:\360MoveData\Users\Administrator.PC-20181212KHWI\Desktop\图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90812" y="1989993"/>
                <a:ext cx="1143000" cy="3600450"/>
              </a:xfrm>
              <a:prstGeom prst="rect">
                <a:avLst/>
              </a:prstGeom>
              <a:noFill/>
            </p:spPr>
          </p:pic>
          <p:grpSp>
            <p:nvGrpSpPr>
              <p:cNvPr id="54" name="组合 53"/>
              <p:cNvGrpSpPr/>
              <p:nvPr/>
            </p:nvGrpSpPr>
            <p:grpSpPr>
              <a:xfrm>
                <a:off x="1054350" y="3980758"/>
                <a:ext cx="1757360" cy="481322"/>
                <a:chOff x="1019181" y="4393997"/>
                <a:chExt cx="1757360" cy="481322"/>
              </a:xfrm>
            </p:grpSpPr>
            <p:grpSp>
              <p:nvGrpSpPr>
                <p:cNvPr id="25" name="组合 41"/>
                <p:cNvGrpSpPr/>
                <p:nvPr/>
              </p:nvGrpSpPr>
              <p:grpSpPr>
                <a:xfrm rot="19484311">
                  <a:off x="1919291" y="4393997"/>
                  <a:ext cx="857250" cy="249458"/>
                  <a:chOff x="1890713" y="2165130"/>
                  <a:chExt cx="857250" cy="249458"/>
                </a:xfrm>
              </p:grpSpPr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1984626" y="2165130"/>
                    <a:ext cx="753812" cy="244695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1890713" y="2314575"/>
                    <a:ext cx="857250" cy="100013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组合 52"/>
                <p:cNvGrpSpPr/>
                <p:nvPr/>
              </p:nvGrpSpPr>
              <p:grpSpPr>
                <a:xfrm>
                  <a:off x="1019181" y="4536765"/>
                  <a:ext cx="1019175" cy="338554"/>
                  <a:chOff x="1019181" y="4003365"/>
                  <a:chExt cx="1019175" cy="338554"/>
                </a:xfrm>
              </p:grpSpPr>
              <p:sp>
                <p:nvSpPr>
                  <p:cNvPr id="43" name="圆角矩形 42"/>
                  <p:cNvSpPr/>
                  <p:nvPr/>
                </p:nvSpPr>
                <p:spPr>
                  <a:xfrm>
                    <a:off x="1019181" y="4031939"/>
                    <a:ext cx="1019175" cy="276225"/>
                  </a:xfrm>
                  <a:prstGeom prst="roundRect">
                    <a:avLst/>
                  </a:prstGeom>
                  <a:solidFill>
                    <a:srgbClr val="009E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>
                      <a:contourClr>
                        <a:srgbClr val="FFFFFF"/>
                      </a:contourClr>
                    </a:sp3d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" name="TextBox 25"/>
                  <p:cNvSpPr txBox="1"/>
                  <p:nvPr/>
                </p:nvSpPr>
                <p:spPr>
                  <a:xfrm>
                    <a:off x="1128331" y="4003365"/>
                    <a:ext cx="79060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rPr>
                      <a:t>热通道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阿里巴巴普惠体 R" pitchFamily="18" charset="-122"/>
                      <a:ea typeface="阿里巴巴普惠体 R" pitchFamily="18" charset="-122"/>
                      <a:cs typeface="阿里巴巴普惠体 R" pitchFamily="18" charset="-122"/>
                    </a:endParaRPr>
                  </a:p>
                </p:txBody>
              </p:sp>
            </p:grpSp>
          </p:grpSp>
          <p:grpSp>
            <p:nvGrpSpPr>
              <p:cNvPr id="53" name="组合 52"/>
              <p:cNvGrpSpPr/>
              <p:nvPr/>
            </p:nvGrpSpPr>
            <p:grpSpPr>
              <a:xfrm>
                <a:off x="1163077" y="2652055"/>
                <a:ext cx="1733991" cy="338554"/>
                <a:chOff x="952062" y="3091670"/>
                <a:chExt cx="1733991" cy="338554"/>
              </a:xfrm>
            </p:grpSpPr>
            <p:sp>
              <p:nvSpPr>
                <p:cNvPr id="11" name="圆角矩形 10"/>
                <p:cNvSpPr/>
                <p:nvPr/>
              </p:nvSpPr>
              <p:spPr>
                <a:xfrm>
                  <a:off x="969645" y="3111818"/>
                  <a:ext cx="957263" cy="280987"/>
                </a:xfrm>
                <a:prstGeom prst="roundRect">
                  <a:avLst/>
                </a:prstGeom>
                <a:solidFill>
                  <a:srgbClr val="009E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952062" y="3091670"/>
                  <a:ext cx="10054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dirty="0" smtClean="0">
                      <a:solidFill>
                        <a:schemeClr val="bg1"/>
                      </a:solidFill>
                      <a:latin typeface="阿里巴巴普惠体 R" pitchFamily="18" charset="-122"/>
                      <a:ea typeface="阿里巴巴普惠体 R" pitchFamily="18" charset="-122"/>
                      <a:cs typeface="阿里巴巴普惠体 R" pitchFamily="18" charset="-122"/>
                    </a:rPr>
                    <a:t>回风模块</a:t>
                  </a:r>
                  <a:endParaRPr lang="zh-CN" altLang="en-US" sz="1600" dirty="0">
                    <a:solidFill>
                      <a:schemeClr val="bg1"/>
                    </a:solidFill>
                    <a:latin typeface="阿里巴巴普惠体 R" pitchFamily="18" charset="-122"/>
                    <a:ea typeface="阿里巴巴普惠体 R" pitchFamily="18" charset="-122"/>
                    <a:cs typeface="阿里巴巴普惠体 R" pitchFamily="18" charset="-122"/>
                  </a:endParaRPr>
                </a:p>
              </p:txBody>
            </p:sp>
            <p:grpSp>
              <p:nvGrpSpPr>
                <p:cNvPr id="27" name="组合 59"/>
                <p:cNvGrpSpPr/>
                <p:nvPr/>
              </p:nvGrpSpPr>
              <p:grpSpPr>
                <a:xfrm rot="20886009">
                  <a:off x="1828803" y="3101110"/>
                  <a:ext cx="857250" cy="249458"/>
                  <a:chOff x="1890713" y="2165130"/>
                  <a:chExt cx="857250" cy="249458"/>
                </a:xfrm>
              </p:grpSpPr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1984626" y="2165130"/>
                    <a:ext cx="753812" cy="244695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1890713" y="2314575"/>
                    <a:ext cx="857250" cy="100013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组合 54"/>
              <p:cNvGrpSpPr/>
              <p:nvPr/>
            </p:nvGrpSpPr>
            <p:grpSpPr>
              <a:xfrm>
                <a:off x="3513333" y="4724435"/>
                <a:ext cx="1668390" cy="523246"/>
                <a:chOff x="3671595" y="4926658"/>
                <a:chExt cx="1668390" cy="523246"/>
              </a:xfrm>
            </p:grpSpPr>
            <p:sp>
              <p:nvSpPr>
                <p:cNvPr id="10" name="圆角矩形 9"/>
                <p:cNvSpPr/>
                <p:nvPr/>
              </p:nvSpPr>
              <p:spPr>
                <a:xfrm>
                  <a:off x="4376418" y="4952362"/>
                  <a:ext cx="940118" cy="274320"/>
                </a:xfrm>
                <a:prstGeom prst="roundRect">
                  <a:avLst/>
                </a:prstGeom>
                <a:solidFill>
                  <a:srgbClr val="009E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347406" y="4926658"/>
                  <a:ext cx="9925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dirty="0" smtClean="0">
                      <a:solidFill>
                        <a:schemeClr val="bg1"/>
                      </a:solidFill>
                      <a:latin typeface="阿里巴巴普惠体 R" pitchFamily="18" charset="-122"/>
                      <a:ea typeface="阿里巴巴普惠体 R" pitchFamily="18" charset="-122"/>
                      <a:cs typeface="阿里巴巴普惠体 R" pitchFamily="18" charset="-122"/>
                    </a:rPr>
                    <a:t>新风风阀</a:t>
                  </a:r>
                  <a:endParaRPr lang="zh-CN" altLang="en-US" sz="1600" dirty="0">
                    <a:solidFill>
                      <a:schemeClr val="bg1"/>
                    </a:solidFill>
                    <a:latin typeface="阿里巴巴普惠体 R" pitchFamily="18" charset="-122"/>
                    <a:ea typeface="阿里巴巴普惠体 R" pitchFamily="18" charset="-122"/>
                    <a:cs typeface="阿里巴巴普惠体 R" pitchFamily="18" charset="-122"/>
                  </a:endParaRPr>
                </a:p>
              </p:txBody>
            </p:sp>
            <p:grpSp>
              <p:nvGrpSpPr>
                <p:cNvPr id="28" name="组合 62"/>
                <p:cNvGrpSpPr/>
                <p:nvPr/>
              </p:nvGrpSpPr>
              <p:grpSpPr>
                <a:xfrm rot="8222494">
                  <a:off x="3671595" y="5200446"/>
                  <a:ext cx="857250" cy="249458"/>
                  <a:chOff x="1890713" y="2165130"/>
                  <a:chExt cx="857250" cy="249458"/>
                </a:xfrm>
              </p:grpSpPr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1984626" y="2165130"/>
                    <a:ext cx="753812" cy="244695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1890713" y="2314575"/>
                    <a:ext cx="857250" cy="100013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4" name="组合 63"/>
              <p:cNvGrpSpPr/>
              <p:nvPr/>
            </p:nvGrpSpPr>
            <p:grpSpPr>
              <a:xfrm>
                <a:off x="3627632" y="3459048"/>
                <a:ext cx="1658861" cy="463556"/>
                <a:chOff x="3627632" y="3459048"/>
                <a:chExt cx="1658861" cy="463556"/>
              </a:xfrm>
            </p:grpSpPr>
            <p:grpSp>
              <p:nvGrpSpPr>
                <p:cNvPr id="23" name="组合 49"/>
                <p:cNvGrpSpPr/>
                <p:nvPr/>
              </p:nvGrpSpPr>
              <p:grpSpPr>
                <a:xfrm>
                  <a:off x="4293914" y="3581192"/>
                  <a:ext cx="992579" cy="341412"/>
                  <a:chOff x="4554416" y="3497580"/>
                  <a:chExt cx="992579" cy="341412"/>
                </a:xfrm>
              </p:grpSpPr>
              <p:sp>
                <p:nvSpPr>
                  <p:cNvPr id="47" name="圆角矩形 46"/>
                  <p:cNvSpPr/>
                  <p:nvPr/>
                </p:nvSpPr>
                <p:spPr>
                  <a:xfrm>
                    <a:off x="4587240" y="3497580"/>
                    <a:ext cx="952500" cy="289560"/>
                  </a:xfrm>
                  <a:prstGeom prst="roundRect">
                    <a:avLst/>
                  </a:prstGeom>
                  <a:solidFill>
                    <a:srgbClr val="009E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>
                      <a:contourClr>
                        <a:srgbClr val="FFFFFF"/>
                      </a:contourClr>
                    </a:sp3d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8" name="TextBox 23"/>
                  <p:cNvSpPr txBox="1"/>
                  <p:nvPr/>
                </p:nvSpPr>
                <p:spPr>
                  <a:xfrm>
                    <a:off x="4554416" y="3500438"/>
                    <a:ext cx="99257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rPr>
                      <a:t>制冷模块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阿里巴巴普惠体 R" pitchFamily="18" charset="-122"/>
                      <a:ea typeface="阿里巴巴普惠体 R" pitchFamily="18" charset="-122"/>
                      <a:cs typeface="阿里巴巴普惠体 R" pitchFamily="18" charset="-122"/>
                    </a:endParaRPr>
                  </a:p>
                </p:txBody>
              </p:sp>
            </p:grpSp>
            <p:grpSp>
              <p:nvGrpSpPr>
                <p:cNvPr id="29" name="组合 65"/>
                <p:cNvGrpSpPr/>
                <p:nvPr/>
              </p:nvGrpSpPr>
              <p:grpSpPr>
                <a:xfrm rot="11121635">
                  <a:off x="3627632" y="3459048"/>
                  <a:ext cx="857250" cy="249458"/>
                  <a:chOff x="1890713" y="2165130"/>
                  <a:chExt cx="857250" cy="249458"/>
                </a:xfrm>
              </p:grpSpPr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1984626" y="2165130"/>
                    <a:ext cx="753812" cy="244695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1890713" y="2314575"/>
                    <a:ext cx="857250" cy="100013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1" name="TextBox 50"/>
              <p:cNvSpPr txBox="1"/>
              <p:nvPr/>
            </p:nvSpPr>
            <p:spPr>
              <a:xfrm>
                <a:off x="2171704" y="5463325"/>
                <a:ext cx="21013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000" dirty="0" smtClean="0">
                    <a:solidFill>
                      <a:srgbClr val="009EA1"/>
                    </a:solidFill>
                    <a:latin typeface="思源黑体 CN Medium" pitchFamily="34" charset="-122"/>
                    <a:ea typeface="思源黑体 CN Medium" pitchFamily="34" charset="-122"/>
                  </a:rPr>
                  <a:t>气流组织侧视图</a:t>
                </a:r>
                <a:endParaRPr lang="zh-CN" altLang="en-US" sz="2000" dirty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endParaRPr>
              </a:p>
            </p:txBody>
          </p:sp>
          <p:grpSp>
            <p:nvGrpSpPr>
              <p:cNvPr id="58" name="组合 49"/>
              <p:cNvGrpSpPr/>
              <p:nvPr/>
            </p:nvGrpSpPr>
            <p:grpSpPr>
              <a:xfrm>
                <a:off x="4256402" y="2285992"/>
                <a:ext cx="952500" cy="341412"/>
                <a:chOff x="4587240" y="3497580"/>
                <a:chExt cx="952500" cy="341412"/>
              </a:xfrm>
            </p:grpSpPr>
            <p:sp>
              <p:nvSpPr>
                <p:cNvPr id="62" name="圆角矩形 61"/>
                <p:cNvSpPr/>
                <p:nvPr/>
              </p:nvSpPr>
              <p:spPr>
                <a:xfrm>
                  <a:off x="4587240" y="3497580"/>
                  <a:ext cx="952500" cy="289560"/>
                </a:xfrm>
                <a:prstGeom prst="roundRect">
                  <a:avLst/>
                </a:prstGeom>
                <a:solidFill>
                  <a:srgbClr val="009E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TextBox 23"/>
                <p:cNvSpPr txBox="1"/>
                <p:nvPr/>
              </p:nvSpPr>
              <p:spPr>
                <a:xfrm>
                  <a:off x="4642336" y="3500438"/>
                  <a:ext cx="7906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dirty="0" smtClean="0">
                      <a:solidFill>
                        <a:schemeClr val="bg1"/>
                      </a:solidFill>
                      <a:latin typeface="阿里巴巴普惠体 R" pitchFamily="18" charset="-122"/>
                      <a:ea typeface="阿里巴巴普惠体 R" pitchFamily="18" charset="-122"/>
                      <a:cs typeface="阿里巴巴普惠体 R" pitchFamily="18" charset="-122"/>
                    </a:rPr>
                    <a:t>冷通道</a:t>
                  </a:r>
                  <a:endParaRPr lang="zh-CN" altLang="en-US" sz="1600" dirty="0">
                    <a:solidFill>
                      <a:schemeClr val="bg1"/>
                    </a:solidFill>
                    <a:latin typeface="阿里巴巴普惠体 R" pitchFamily="18" charset="-122"/>
                    <a:ea typeface="阿里巴巴普惠体 R" pitchFamily="18" charset="-122"/>
                    <a:cs typeface="阿里巴巴普惠体 R" pitchFamily="18" charset="-122"/>
                  </a:endParaRPr>
                </a:p>
              </p:txBody>
            </p:sp>
          </p:grpSp>
          <p:grpSp>
            <p:nvGrpSpPr>
              <p:cNvPr id="59" name="组合 65"/>
              <p:cNvGrpSpPr/>
              <p:nvPr/>
            </p:nvGrpSpPr>
            <p:grpSpPr>
              <a:xfrm rot="10800000">
                <a:off x="3513332" y="2251759"/>
                <a:ext cx="857250" cy="249458"/>
                <a:chOff x="1890713" y="2165130"/>
                <a:chExt cx="857250" cy="249458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1984626" y="2165130"/>
                  <a:ext cx="753812" cy="244695"/>
                </a:xfrm>
                <a:prstGeom prst="line">
                  <a:avLst/>
                </a:prstGeom>
                <a:ln w="12700">
                  <a:solidFill>
                    <a:srgbClr val="009EA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1890713" y="2314575"/>
                  <a:ext cx="857250" cy="100013"/>
                </a:xfrm>
                <a:prstGeom prst="line">
                  <a:avLst/>
                </a:prstGeom>
                <a:ln w="12700">
                  <a:solidFill>
                    <a:srgbClr val="009EA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组合 64"/>
              <p:cNvGrpSpPr/>
              <p:nvPr/>
            </p:nvGrpSpPr>
            <p:grpSpPr>
              <a:xfrm>
                <a:off x="3627632" y="2813536"/>
                <a:ext cx="1658861" cy="463556"/>
                <a:chOff x="3627632" y="3459048"/>
                <a:chExt cx="1658861" cy="463556"/>
              </a:xfrm>
            </p:grpSpPr>
            <p:grpSp>
              <p:nvGrpSpPr>
                <p:cNvPr id="66" name="组合 49"/>
                <p:cNvGrpSpPr/>
                <p:nvPr/>
              </p:nvGrpSpPr>
              <p:grpSpPr>
                <a:xfrm>
                  <a:off x="4293914" y="3581192"/>
                  <a:ext cx="992579" cy="341412"/>
                  <a:chOff x="4554416" y="3497580"/>
                  <a:chExt cx="992579" cy="341412"/>
                </a:xfrm>
              </p:grpSpPr>
              <p:sp>
                <p:nvSpPr>
                  <p:cNvPr id="70" name="圆角矩形 69"/>
                  <p:cNvSpPr/>
                  <p:nvPr/>
                </p:nvSpPr>
                <p:spPr>
                  <a:xfrm>
                    <a:off x="4587240" y="3497580"/>
                    <a:ext cx="952500" cy="289560"/>
                  </a:xfrm>
                  <a:prstGeom prst="roundRect">
                    <a:avLst/>
                  </a:prstGeom>
                  <a:solidFill>
                    <a:srgbClr val="009E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>
                      <a:contourClr>
                        <a:srgbClr val="FFFFFF"/>
                      </a:contourClr>
                    </a:sp3d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TextBox 23"/>
                  <p:cNvSpPr txBox="1"/>
                  <p:nvPr/>
                </p:nvSpPr>
                <p:spPr>
                  <a:xfrm>
                    <a:off x="4554416" y="3500438"/>
                    <a:ext cx="99257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rPr>
                      <a:t>自动风阀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阿里巴巴普惠体 R" pitchFamily="18" charset="-122"/>
                      <a:ea typeface="阿里巴巴普惠体 R" pitchFamily="18" charset="-122"/>
                      <a:cs typeface="阿里巴巴普惠体 R" pitchFamily="18" charset="-122"/>
                    </a:endParaRPr>
                  </a:p>
                </p:txBody>
              </p:sp>
            </p:grpSp>
            <p:grpSp>
              <p:nvGrpSpPr>
                <p:cNvPr id="67" name="组合 65"/>
                <p:cNvGrpSpPr/>
                <p:nvPr/>
              </p:nvGrpSpPr>
              <p:grpSpPr>
                <a:xfrm rot="11121635">
                  <a:off x="3627632" y="3459048"/>
                  <a:ext cx="857250" cy="249458"/>
                  <a:chOff x="1890713" y="2165130"/>
                  <a:chExt cx="857250" cy="249458"/>
                </a:xfrm>
              </p:grpSpPr>
              <p:cxnSp>
                <p:nvCxnSpPr>
                  <p:cNvPr id="68" name="直接连接符 67"/>
                  <p:cNvCxnSpPr/>
                  <p:nvPr/>
                </p:nvCxnSpPr>
                <p:spPr>
                  <a:xfrm>
                    <a:off x="1984626" y="2165130"/>
                    <a:ext cx="753812" cy="244695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/>
                  <p:cNvCxnSpPr/>
                  <p:nvPr/>
                </p:nvCxnSpPr>
                <p:spPr>
                  <a:xfrm>
                    <a:off x="1890713" y="2314575"/>
                    <a:ext cx="857250" cy="100013"/>
                  </a:xfrm>
                  <a:prstGeom prst="line">
                    <a:avLst/>
                  </a:prstGeom>
                  <a:ln w="12700">
                    <a:solidFill>
                      <a:srgbClr val="009EA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2" name="组合 81"/>
            <p:cNvGrpSpPr/>
            <p:nvPr/>
          </p:nvGrpSpPr>
          <p:grpSpPr>
            <a:xfrm>
              <a:off x="6079907" y="2715501"/>
              <a:ext cx="3521292" cy="2309408"/>
              <a:chOff x="6246961" y="2706708"/>
              <a:chExt cx="3521292" cy="2309408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6383215" y="2743201"/>
                <a:ext cx="1547447" cy="483576"/>
              </a:xfrm>
              <a:prstGeom prst="roundRect">
                <a:avLst/>
              </a:prstGeom>
              <a:solidFill>
                <a:srgbClr val="009EA1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8096264" y="2743201"/>
                <a:ext cx="1547447" cy="483576"/>
              </a:xfrm>
              <a:prstGeom prst="roundRect">
                <a:avLst/>
              </a:prstGeom>
              <a:solidFill>
                <a:srgbClr val="009EA1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6383215" y="3504832"/>
                <a:ext cx="1547447" cy="483576"/>
              </a:xfrm>
              <a:prstGeom prst="roundRect">
                <a:avLst/>
              </a:prstGeom>
              <a:solidFill>
                <a:srgbClr val="009EA1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8096264" y="3504832"/>
                <a:ext cx="1547447" cy="483576"/>
              </a:xfrm>
              <a:prstGeom prst="roundRect">
                <a:avLst/>
              </a:prstGeom>
              <a:solidFill>
                <a:srgbClr val="009EA1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文本框 31">
                <a:extLst>
                  <a:ext uri="{FF2B5EF4-FFF2-40B4-BE49-F238E27FC236}">
                    <a16:creationId xmlns:a16="http://schemas.microsoft.com/office/drawing/2014/main" id="{2CCD4F2E-3077-4D6E-A6F0-359C4F1FF11C}"/>
                  </a:ext>
                </a:extLst>
              </p:cNvPr>
              <p:cNvSpPr txBox="1"/>
              <p:nvPr/>
            </p:nvSpPr>
            <p:spPr>
              <a:xfrm>
                <a:off x="6282129" y="2715500"/>
                <a:ext cx="1763215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86">
                  <a:lnSpc>
                    <a:spcPct val="120000"/>
                  </a:lnSpc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机械制冷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35974" y="4308230"/>
                <a:ext cx="3182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</a:rPr>
                  <a:t>四种运行模式智能切换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itchFamily="34" charset="-122"/>
                  <a:ea typeface="思源黑体 CN Medium" pitchFamily="34" charset="-122"/>
                </a:endParaRPr>
              </a:p>
            </p:txBody>
          </p:sp>
          <p:sp>
            <p:nvSpPr>
              <p:cNvPr id="73" name="文本框 31">
                <a:extLst>
                  <a:ext uri="{FF2B5EF4-FFF2-40B4-BE49-F238E27FC236}">
                    <a16:creationId xmlns:a16="http://schemas.microsoft.com/office/drawing/2014/main" id="{2CCD4F2E-3077-4D6E-A6F0-359C4F1FF11C}"/>
                  </a:ext>
                </a:extLst>
              </p:cNvPr>
              <p:cNvSpPr txBox="1"/>
              <p:nvPr/>
            </p:nvSpPr>
            <p:spPr>
              <a:xfrm>
                <a:off x="6246961" y="3510326"/>
                <a:ext cx="1763215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86">
                  <a:lnSpc>
                    <a:spcPct val="120000"/>
                  </a:lnSpc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余热利用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文本框 31">
                <a:extLst>
                  <a:ext uri="{FF2B5EF4-FFF2-40B4-BE49-F238E27FC236}">
                    <a16:creationId xmlns:a16="http://schemas.microsoft.com/office/drawing/2014/main" id="{2CCD4F2E-3077-4D6E-A6F0-359C4F1FF11C}"/>
                  </a:ext>
                </a:extLst>
              </p:cNvPr>
              <p:cNvSpPr txBox="1"/>
              <p:nvPr/>
            </p:nvSpPr>
            <p:spPr>
              <a:xfrm>
                <a:off x="8005038" y="2706708"/>
                <a:ext cx="1763215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86">
                  <a:lnSpc>
                    <a:spcPct val="120000"/>
                  </a:lnSpc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新风制冷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文本框 31">
                <a:extLst>
                  <a:ext uri="{FF2B5EF4-FFF2-40B4-BE49-F238E27FC236}">
                    <a16:creationId xmlns:a16="http://schemas.microsoft.com/office/drawing/2014/main" id="{2CCD4F2E-3077-4D6E-A6F0-359C4F1FF11C}"/>
                  </a:ext>
                </a:extLst>
              </p:cNvPr>
              <p:cNvSpPr txBox="1"/>
              <p:nvPr/>
            </p:nvSpPr>
            <p:spPr>
              <a:xfrm>
                <a:off x="8005038" y="3510326"/>
                <a:ext cx="1763215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86">
                  <a:lnSpc>
                    <a:spcPct val="120000"/>
                  </a:lnSpc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应急通风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0" name="文本框 79"/>
          <p:cNvSpPr txBox="1"/>
          <p:nvPr/>
        </p:nvSpPr>
        <p:spPr>
          <a:xfrm>
            <a:off x="9809628" y="632560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2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5A938396-1307-4495-B96F-DF79C763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178"/>
            <a:ext cx="8640960" cy="377372"/>
          </a:xfrm>
          <a:prstGeom prst="bevel">
            <a:avLst>
              <a:gd name="adj" fmla="val 5208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67" b="1" dirty="0">
                <a:solidFill>
                  <a:srgbClr val="00AAA6"/>
                </a:solidFill>
                <a:latin typeface="微软雅黑"/>
                <a:ea typeface="微软雅黑"/>
                <a:cs typeface="微软雅黑"/>
              </a:rPr>
              <a:t>  五、海信创新制冷方案</a:t>
            </a:r>
          </a:p>
        </p:txBody>
      </p:sp>
      <p:sp>
        <p:nvSpPr>
          <p:cNvPr id="21" name="文本框 23"/>
          <p:cNvSpPr txBox="1"/>
          <p:nvPr/>
        </p:nvSpPr>
        <p:spPr>
          <a:xfrm>
            <a:off x="207957" y="6380106"/>
            <a:ext cx="3057245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32"/>
            <a:r>
              <a:rPr kumimoji="1" lang="zh-CN" altLang="en-US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青岛海信电子设备股份有限公司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28881" y="1016588"/>
            <a:ext cx="10102361" cy="5134122"/>
            <a:chOff x="633046" y="967740"/>
            <a:chExt cx="10102361" cy="5134122"/>
          </a:xfrm>
        </p:grpSpPr>
        <p:sp>
          <p:nvSpPr>
            <p:cNvPr id="179" name="圆角矩形 178"/>
            <p:cNvSpPr/>
            <p:nvPr/>
          </p:nvSpPr>
          <p:spPr>
            <a:xfrm>
              <a:off x="4953000" y="2552700"/>
              <a:ext cx="3124200" cy="523875"/>
            </a:xfrm>
            <a:prstGeom prst="roundRect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pic>
          <p:nvPicPr>
            <p:cNvPr id="2050" name="Picture 2" descr="F:\360MoveData\Users\Administrator.PC-20181212KHWI\Desktop\未标题-4_画板 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77375" y="1920352"/>
              <a:ext cx="1786624" cy="3903573"/>
            </a:xfrm>
            <a:prstGeom prst="rect">
              <a:avLst/>
            </a:prstGeom>
            <a:noFill/>
          </p:spPr>
        </p:pic>
        <p:sp>
          <p:nvSpPr>
            <p:cNvPr id="119" name="圆角矩形 118"/>
            <p:cNvSpPr/>
            <p:nvPr/>
          </p:nvSpPr>
          <p:spPr>
            <a:xfrm>
              <a:off x="633046" y="1450731"/>
              <a:ext cx="10102361" cy="4651131"/>
            </a:xfrm>
            <a:prstGeom prst="roundRect">
              <a:avLst/>
            </a:prstGeom>
            <a:noFill/>
            <a:ln w="28575">
              <a:solidFill>
                <a:srgbClr val="009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84" name="组合 183"/>
            <p:cNvGrpSpPr/>
            <p:nvPr/>
          </p:nvGrpSpPr>
          <p:grpSpPr>
            <a:xfrm>
              <a:off x="3509250" y="967740"/>
              <a:ext cx="4906093" cy="990600"/>
              <a:chOff x="3625362" y="967740"/>
              <a:chExt cx="4906093" cy="990600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3745522" y="967740"/>
                <a:ext cx="4668715" cy="990600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3625362" y="1329348"/>
                <a:ext cx="237392" cy="237392"/>
              </a:xfrm>
              <a:prstGeom prst="ellipse">
                <a:avLst/>
              </a:prstGeom>
              <a:solidFill>
                <a:srgbClr val="009E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8294063" y="1306488"/>
                <a:ext cx="237392" cy="237392"/>
              </a:xfrm>
              <a:prstGeom prst="ellipse">
                <a:avLst/>
              </a:prstGeom>
              <a:solidFill>
                <a:srgbClr val="009E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5" name="组合 114"/>
              <p:cNvGrpSpPr/>
              <p:nvPr/>
            </p:nvGrpSpPr>
            <p:grpSpPr>
              <a:xfrm>
                <a:off x="4308064" y="1010368"/>
                <a:ext cx="4066673" cy="904906"/>
                <a:chOff x="1311277" y="994765"/>
                <a:chExt cx="4066673" cy="904906"/>
              </a:xfrm>
            </p:grpSpPr>
            <p:pic>
              <p:nvPicPr>
                <p:cNvPr id="6" name="图片 5" descr="小标2-03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11277" y="994765"/>
                  <a:ext cx="904906" cy="904906"/>
                </a:xfrm>
                <a:prstGeom prst="rect">
                  <a:avLst/>
                </a:prstGeom>
              </p:spPr>
            </p:pic>
            <p:sp>
              <p:nvSpPr>
                <p:cNvPr id="18" name="AutoShape 6">
                  <a:extLst>
                    <a:ext uri="{FF2B5EF4-FFF2-40B4-BE49-F238E27FC236}">
                      <a16:creationId xmlns:a16="http://schemas.microsoft.com/office/drawing/2014/main" id="{5A938396-1307-4495-B96F-DF79C7630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8071" y="1086547"/>
                  <a:ext cx="3179879" cy="513653"/>
                </a:xfrm>
                <a:prstGeom prst="bevel">
                  <a:avLst>
                    <a:gd name="adj" fmla="val 5208"/>
                  </a:avLst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91428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2800" b="1" dirty="0" smtClean="0">
                      <a:solidFill>
                        <a:srgbClr val="00AAA6"/>
                      </a:solidFill>
                      <a:latin typeface="微软雅黑"/>
                      <a:ea typeface="微软雅黑"/>
                      <a:cs typeface="微软雅黑"/>
                    </a:rPr>
                    <a:t>首创一拖二运行</a:t>
                  </a:r>
                  <a:endParaRPr kumimoji="1" lang="zh-CN" altLang="en-US" sz="2800" b="1" dirty="0">
                    <a:solidFill>
                      <a:srgbClr val="00AAA6"/>
                    </a:solidFill>
                    <a:latin typeface="微软雅黑"/>
                    <a:ea typeface="微软雅黑"/>
                    <a:cs typeface="微软雅黑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274275" y="1538658"/>
                  <a:ext cx="26043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rgbClr val="009EA1"/>
                      </a:solidFill>
                    </a:rPr>
                    <a:t>THE FIRST TOW TWO OPERATION</a:t>
                  </a:r>
                  <a:endParaRPr lang="zh-CN" altLang="en-US" sz="1400" dirty="0">
                    <a:solidFill>
                      <a:srgbClr val="009EA1"/>
                    </a:solidFill>
                  </a:endParaRPr>
                </a:p>
              </p:txBody>
            </p:sp>
          </p:grpSp>
        </p:grpSp>
        <p:sp>
          <p:nvSpPr>
            <p:cNvPr id="178" name="TextBox 177"/>
            <p:cNvSpPr txBox="1"/>
            <p:nvPr/>
          </p:nvSpPr>
          <p:spPr>
            <a:xfrm>
              <a:off x="5191125" y="2609850"/>
              <a:ext cx="26949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latin typeface="阿里巴巴普惠体 H" pitchFamily="18" charset="-122"/>
                  <a:ea typeface="阿里巴巴普惠体 H" pitchFamily="18" charset="-122"/>
                  <a:cs typeface="阿里巴巴普惠体 H" pitchFamily="18" charset="-122"/>
                </a:rPr>
                <a:t>一台外机带两台内机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40675" y="3414523"/>
              <a:ext cx="2782517" cy="17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5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节省室外空间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5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满足随时扩容需求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500" dirty="0" smtClean="0">
                  <a:solidFill>
                    <a:srgbClr val="009EA1"/>
                  </a:solidFill>
                  <a:latin typeface="思源黑体 CN Medium" pitchFamily="34" charset="-122"/>
                  <a:ea typeface="思源黑体 CN Medium" pitchFamily="34" charset="-122"/>
                </a:rPr>
                <a:t>省钱</a:t>
              </a:r>
              <a:endParaRPr lang="zh-CN" altLang="en-US" sz="2500" dirty="0">
                <a:solidFill>
                  <a:srgbClr val="009EA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158740" y="3729108"/>
              <a:ext cx="106680" cy="106680"/>
            </a:xfrm>
            <a:prstGeom prst="ellipse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5158740" y="4291230"/>
              <a:ext cx="106680" cy="106680"/>
            </a:xfrm>
            <a:prstGeom prst="ellipse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5158740" y="4853352"/>
              <a:ext cx="106680" cy="106680"/>
            </a:xfrm>
            <a:prstGeom prst="ellipse">
              <a:avLst/>
            </a:prstGeom>
            <a:solidFill>
              <a:srgbClr val="00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14043" y="63788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8/13</a:t>
            </a:r>
            <a:endParaRPr kumimoji="1"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7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5AFBF7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>
              <a:shade val="95000"/>
              <a:satMod val="105000"/>
              <a:alpha val="34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>
          <a:noFill/>
        </a:ln>
      </a:spPr>
      <a:bodyPr rtlCol="0" anchor="ctr">
        <a:scene3d>
          <a:camera prst="orthographicFront"/>
          <a:lightRig rig="threePt" dir="t"/>
        </a:scene3d>
        <a:sp3d>
          <a:contourClr>
            <a:srgbClr val="FFFFFF"/>
          </a:contourClr>
        </a:sp3d>
      </a:bodyPr>
      <a:lstStyle>
        <a:defPPr algn="ctr" eaLnBrk="1" fontAlgn="auto" hangingPunct="1">
          <a:spcBef>
            <a:spcPts val="0"/>
          </a:spcBef>
          <a:spcAft>
            <a:spcPts val="0"/>
          </a:spcAft>
          <a:defRPr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1233</Words>
  <Application>Microsoft Office PowerPoint</Application>
  <PresentationFormat>宽屏</PresentationFormat>
  <Paragraphs>179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Swis721 Md BT</vt:lpstr>
      <vt:lpstr>阿里巴巴普惠体 H</vt:lpstr>
      <vt:lpstr>阿里巴巴普惠体 R</vt:lpstr>
      <vt:lpstr>等线</vt:lpstr>
      <vt:lpstr>冬青黑体简体中文 W3</vt:lpstr>
      <vt:lpstr>冬青黑体简体中文 W6</vt:lpstr>
      <vt:lpstr>思源黑体 CN Medium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黄龙</dc:creator>
  <cp:lastModifiedBy>黄龙</cp:lastModifiedBy>
  <cp:revision>50</cp:revision>
  <dcterms:created xsi:type="dcterms:W3CDTF">2021-07-20T12:10:49Z</dcterms:created>
  <dcterms:modified xsi:type="dcterms:W3CDTF">2021-08-05T09:03:06Z</dcterms:modified>
</cp:coreProperties>
</file>